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2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3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4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5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34"/>
  </p:notesMasterIdLst>
  <p:sldIdLst>
    <p:sldId id="256" r:id="rId2"/>
    <p:sldId id="259" r:id="rId3"/>
    <p:sldId id="284" r:id="rId4"/>
    <p:sldId id="294" r:id="rId5"/>
    <p:sldId id="286" r:id="rId6"/>
    <p:sldId id="287" r:id="rId7"/>
    <p:sldId id="288" r:id="rId8"/>
    <p:sldId id="285" r:id="rId9"/>
    <p:sldId id="289" r:id="rId10"/>
    <p:sldId id="293" r:id="rId11"/>
    <p:sldId id="296" r:id="rId12"/>
    <p:sldId id="295" r:id="rId13"/>
    <p:sldId id="290" r:id="rId14"/>
    <p:sldId id="291" r:id="rId15"/>
    <p:sldId id="257" r:id="rId16"/>
    <p:sldId id="292" r:id="rId17"/>
    <p:sldId id="314" r:id="rId18"/>
    <p:sldId id="302" r:id="rId19"/>
    <p:sldId id="303" r:id="rId20"/>
    <p:sldId id="297" r:id="rId21"/>
    <p:sldId id="298" r:id="rId22"/>
    <p:sldId id="299" r:id="rId23"/>
    <p:sldId id="300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12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EF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88" autoAdjust="0"/>
    <p:restoredTop sz="92362" autoAdjust="0"/>
  </p:normalViewPr>
  <p:slideViewPr>
    <p:cSldViewPr>
      <p:cViewPr varScale="1">
        <p:scale>
          <a:sx n="106" d="100"/>
          <a:sy n="106" d="100"/>
        </p:scale>
        <p:origin x="169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FDC5DA-B78A-4CE2-A3ED-55CE02922200}" type="datetimeFigureOut">
              <a:rPr lang="en-US" smtClean="0"/>
              <a:t>28-Jan-20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13C648-CA1A-4AA2-8F33-BD5BE56C7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9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F-18</a:t>
            </a:r>
            <a:r>
              <a:rPr lang="en-US" baseline="0" dirty="0" smtClean="0"/>
              <a:t> : vortices created by leading edge.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3C648-CA1A-4AA2-8F33-BD5BE56C73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196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Cloth animation demo.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3C648-CA1A-4AA2-8F33-BD5BE56C73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67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See http://stackoverflow.com/questions/6399676/how-does-opengl-work-at-the-lowest-level/6401607#6401607 </a:t>
            </a:r>
            <a:r>
              <a:rPr lang="en-US" baseline="0" dirty="0" smtClean="0"/>
              <a:t> for information on the implementation of OpenGL.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3C648-CA1A-4AA2-8F33-BD5BE56C733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46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3C648-CA1A-4AA2-8F33-BD5BE56C733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968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3C648-CA1A-4AA2-8F33-BD5BE56C73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54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28-Jan-20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28-Jan-20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28-Jan-20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28-Jan-20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28-Jan-20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28-Jan-20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28-Jan-20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28-Jan-20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28-Jan-20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28-Jan-20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6374-ACC5-40A9-B274-1EB1E6EE075C}" type="datetimeFigureOut">
              <a:rPr lang="en-US" smtClean="0"/>
              <a:t>28-Jan-20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E196374-ACC5-40A9-B274-1EB1E6EE075C}" type="datetimeFigureOut">
              <a:rPr lang="en-US" smtClean="0"/>
              <a:t>28-Jan-20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CC6283FD-306F-4305-A078-1D3C1E1B5F3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5" Type="http://schemas.openxmlformats.org/officeDocument/2006/relationships/image" Target="../media/image43.jpe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tags" Target="../tags/tag2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8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image" Target="../media/image47.png"/><Relationship Id="rId5" Type="http://schemas.openxmlformats.org/officeDocument/2006/relationships/tags" Target="../tags/tag25.xml"/><Relationship Id="rId10" Type="http://schemas.openxmlformats.org/officeDocument/2006/relationships/image" Target="../media/image46.png"/><Relationship Id="rId4" Type="http://schemas.openxmlformats.org/officeDocument/2006/relationships/tags" Target="../tags/tag24.xml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tags" Target="../tags/tag29.xml"/><Relationship Id="rId7" Type="http://schemas.openxmlformats.org/officeDocument/2006/relationships/image" Target="../media/image51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5.png"/><Relationship Id="rId5" Type="http://schemas.openxmlformats.org/officeDocument/2006/relationships/tags" Target="../tags/tag31.xml"/><Relationship Id="rId10" Type="http://schemas.openxmlformats.org/officeDocument/2006/relationships/image" Target="../media/image54.png"/><Relationship Id="rId4" Type="http://schemas.openxmlformats.org/officeDocument/2006/relationships/tags" Target="../tags/tag30.xml"/><Relationship Id="rId9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tags" Target="../tags/tag34.xml"/><Relationship Id="rId7" Type="http://schemas.openxmlformats.org/officeDocument/2006/relationships/image" Target="../media/image57.tmp"/><Relationship Id="rId12" Type="http://schemas.openxmlformats.org/officeDocument/2006/relationships/hyperlink" Target="https://webgl2fundamentals.org/" TargetMode="Externa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0.png"/><Relationship Id="rId4" Type="http://schemas.openxmlformats.org/officeDocument/2006/relationships/tags" Target="../tags/tag35.xml"/><Relationship Id="rId9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65.png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12" Type="http://schemas.openxmlformats.org/officeDocument/2006/relationships/image" Target="../media/image64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image" Target="../media/image63.png"/><Relationship Id="rId5" Type="http://schemas.openxmlformats.org/officeDocument/2006/relationships/tags" Target="../tags/tag40.xml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tags" Target="../tags/tag39.xml"/><Relationship Id="rId9" Type="http://schemas.openxmlformats.org/officeDocument/2006/relationships/image" Target="../media/image56.png"/><Relationship Id="rId1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tags" Target="../tags/tag45.xml"/><Relationship Id="rId7" Type="http://schemas.openxmlformats.org/officeDocument/2006/relationships/image" Target="../media/image69.tmp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68.png"/><Relationship Id="rId5" Type="http://schemas.openxmlformats.org/officeDocument/2006/relationships/image" Target="../media/image56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tags" Target="../tags/tag48.xml"/><Relationship Id="rId7" Type="http://schemas.openxmlformats.org/officeDocument/2006/relationships/image" Target="../media/image56.png"/><Relationship Id="rId12" Type="http://schemas.openxmlformats.org/officeDocument/2006/relationships/image" Target="../media/image74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7.tmp"/><Relationship Id="rId5" Type="http://schemas.openxmlformats.org/officeDocument/2006/relationships/tags" Target="../tags/tag50.xml"/><Relationship Id="rId10" Type="http://schemas.openxmlformats.org/officeDocument/2006/relationships/image" Target="../media/image73.png"/><Relationship Id="rId4" Type="http://schemas.openxmlformats.org/officeDocument/2006/relationships/tags" Target="../tags/tag49.xml"/><Relationship Id="rId9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58.xml"/><Relationship Id="rId13" Type="http://schemas.openxmlformats.org/officeDocument/2006/relationships/image" Target="../media/image56.png"/><Relationship Id="rId18" Type="http://schemas.openxmlformats.org/officeDocument/2006/relationships/image" Target="../media/image79.png"/><Relationship Id="rId3" Type="http://schemas.openxmlformats.org/officeDocument/2006/relationships/tags" Target="../tags/tag53.xml"/><Relationship Id="rId21" Type="http://schemas.openxmlformats.org/officeDocument/2006/relationships/image" Target="../media/image82.png"/><Relationship Id="rId7" Type="http://schemas.openxmlformats.org/officeDocument/2006/relationships/tags" Target="../tags/tag57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78.png"/><Relationship Id="rId2" Type="http://schemas.openxmlformats.org/officeDocument/2006/relationships/tags" Target="../tags/tag52.xml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11" Type="http://schemas.openxmlformats.org/officeDocument/2006/relationships/tags" Target="../tags/tag61.xml"/><Relationship Id="rId5" Type="http://schemas.openxmlformats.org/officeDocument/2006/relationships/tags" Target="../tags/tag55.xml"/><Relationship Id="rId15" Type="http://schemas.openxmlformats.org/officeDocument/2006/relationships/image" Target="../media/image76.png"/><Relationship Id="rId23" Type="http://schemas.openxmlformats.org/officeDocument/2006/relationships/image" Target="../media/image84.png"/><Relationship Id="rId10" Type="http://schemas.openxmlformats.org/officeDocument/2006/relationships/tags" Target="../tags/tag60.xml"/><Relationship Id="rId19" Type="http://schemas.openxmlformats.org/officeDocument/2006/relationships/image" Target="../media/image80.png"/><Relationship Id="rId4" Type="http://schemas.openxmlformats.org/officeDocument/2006/relationships/tags" Target="../tags/tag54.xml"/><Relationship Id="rId9" Type="http://schemas.openxmlformats.org/officeDocument/2006/relationships/tags" Target="../tags/tag59.xml"/><Relationship Id="rId14" Type="http://schemas.openxmlformats.org/officeDocument/2006/relationships/image" Target="../media/image75.png"/><Relationship Id="rId22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5.xml"/><Relationship Id="rId7" Type="http://schemas.openxmlformats.org/officeDocument/2006/relationships/image" Target="../media/image7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.xml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89.png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12" Type="http://schemas.openxmlformats.org/officeDocument/2006/relationships/image" Target="../media/image88.pn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image" Target="../media/image87.png"/><Relationship Id="rId5" Type="http://schemas.openxmlformats.org/officeDocument/2006/relationships/tags" Target="../tags/tag66.xml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tags" Target="../tags/tag65.xml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eg"/><Relationship Id="rId3" Type="http://schemas.openxmlformats.org/officeDocument/2006/relationships/tags" Target="../tags/tag71.xml"/><Relationship Id="rId7" Type="http://schemas.openxmlformats.org/officeDocument/2006/relationships/image" Target="../media/image93.tmp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6.png"/><Relationship Id="rId4" Type="http://schemas.openxmlformats.org/officeDocument/2006/relationships/tags" Target="../tags/tag72.xml"/><Relationship Id="rId9" Type="http://schemas.openxmlformats.org/officeDocument/2006/relationships/image" Target="../media/image9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tags" Target="../tags/tag75.xml"/><Relationship Id="rId7" Type="http://schemas.openxmlformats.org/officeDocument/2006/relationships/image" Target="../media/image100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99.jpeg"/><Relationship Id="rId5" Type="http://schemas.openxmlformats.org/officeDocument/2006/relationships/image" Target="../media/image98.png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83.xml"/><Relationship Id="rId13" Type="http://schemas.openxmlformats.org/officeDocument/2006/relationships/image" Target="../media/image104.png"/><Relationship Id="rId18" Type="http://schemas.openxmlformats.org/officeDocument/2006/relationships/hyperlink" Target="file:///C:\Users\sr194\Dropbox\NYUAD_SHARED\TEACHING\Computer%20Graphics%202014\LECTURES\01\verlet_simulator\verlet_simulator.pde" TargetMode="External"/><Relationship Id="rId3" Type="http://schemas.openxmlformats.org/officeDocument/2006/relationships/tags" Target="../tags/tag78.xml"/><Relationship Id="rId7" Type="http://schemas.openxmlformats.org/officeDocument/2006/relationships/tags" Target="../tags/tag82.xml"/><Relationship Id="rId12" Type="http://schemas.openxmlformats.org/officeDocument/2006/relationships/image" Target="../media/image103.png"/><Relationship Id="rId17" Type="http://schemas.openxmlformats.org/officeDocument/2006/relationships/image" Target="../media/image108.png"/><Relationship Id="rId2" Type="http://schemas.openxmlformats.org/officeDocument/2006/relationships/tags" Target="../tags/tag77.xml"/><Relationship Id="rId16" Type="http://schemas.openxmlformats.org/officeDocument/2006/relationships/image" Target="../media/image107.png"/><Relationship Id="rId20" Type="http://schemas.openxmlformats.org/officeDocument/2006/relationships/image" Target="../media/image110.gif"/><Relationship Id="rId1" Type="http://schemas.openxmlformats.org/officeDocument/2006/relationships/tags" Target="../tags/tag76.xml"/><Relationship Id="rId6" Type="http://schemas.openxmlformats.org/officeDocument/2006/relationships/tags" Target="../tags/tag81.xml"/><Relationship Id="rId11" Type="http://schemas.openxmlformats.org/officeDocument/2006/relationships/image" Target="../media/image102.png"/><Relationship Id="rId5" Type="http://schemas.openxmlformats.org/officeDocument/2006/relationships/tags" Target="../tags/tag80.xml"/><Relationship Id="rId15" Type="http://schemas.openxmlformats.org/officeDocument/2006/relationships/image" Target="../media/image106.png"/><Relationship Id="rId10" Type="http://schemas.openxmlformats.org/officeDocument/2006/relationships/notesSlide" Target="../notesSlides/notesSlide2.xml"/><Relationship Id="rId19" Type="http://schemas.openxmlformats.org/officeDocument/2006/relationships/image" Target="../media/image109.png"/><Relationship Id="rId4" Type="http://schemas.openxmlformats.org/officeDocument/2006/relationships/tags" Target="../tags/tag79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0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91.xml"/><Relationship Id="rId13" Type="http://schemas.openxmlformats.org/officeDocument/2006/relationships/image" Target="../media/image111.png"/><Relationship Id="rId18" Type="http://schemas.openxmlformats.org/officeDocument/2006/relationships/image" Target="../media/image116.png"/><Relationship Id="rId3" Type="http://schemas.openxmlformats.org/officeDocument/2006/relationships/tags" Target="../tags/tag86.xml"/><Relationship Id="rId21" Type="http://schemas.openxmlformats.org/officeDocument/2006/relationships/image" Target="../media/image119.png"/><Relationship Id="rId7" Type="http://schemas.openxmlformats.org/officeDocument/2006/relationships/tags" Target="../tags/tag90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15.png"/><Relationship Id="rId2" Type="http://schemas.openxmlformats.org/officeDocument/2006/relationships/tags" Target="../tags/tag85.xml"/><Relationship Id="rId16" Type="http://schemas.openxmlformats.org/officeDocument/2006/relationships/image" Target="../media/image114.png"/><Relationship Id="rId20" Type="http://schemas.openxmlformats.org/officeDocument/2006/relationships/image" Target="../media/image118.png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11" Type="http://schemas.openxmlformats.org/officeDocument/2006/relationships/tags" Target="../tags/tag94.xml"/><Relationship Id="rId5" Type="http://schemas.openxmlformats.org/officeDocument/2006/relationships/tags" Target="../tags/tag88.xml"/><Relationship Id="rId15" Type="http://schemas.openxmlformats.org/officeDocument/2006/relationships/image" Target="../media/image113.png"/><Relationship Id="rId23" Type="http://schemas.openxmlformats.org/officeDocument/2006/relationships/image" Target="../media/image121.png"/><Relationship Id="rId10" Type="http://schemas.openxmlformats.org/officeDocument/2006/relationships/tags" Target="../tags/tag93.xml"/><Relationship Id="rId19" Type="http://schemas.openxmlformats.org/officeDocument/2006/relationships/image" Target="../media/image117.png"/><Relationship Id="rId4" Type="http://schemas.openxmlformats.org/officeDocument/2006/relationships/tags" Target="../tags/tag87.xml"/><Relationship Id="rId9" Type="http://schemas.openxmlformats.org/officeDocument/2006/relationships/tags" Target="../tags/tag92.xml"/><Relationship Id="rId14" Type="http://schemas.openxmlformats.org/officeDocument/2006/relationships/image" Target="../media/image112.png"/><Relationship Id="rId22" Type="http://schemas.openxmlformats.org/officeDocument/2006/relationships/image" Target="../media/image12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tmp"/><Relationship Id="rId13" Type="http://schemas.openxmlformats.org/officeDocument/2006/relationships/image" Target="../media/image127.png"/><Relationship Id="rId3" Type="http://schemas.openxmlformats.org/officeDocument/2006/relationships/tags" Target="../tags/tag97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26.png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image" Target="../media/image125.png"/><Relationship Id="rId5" Type="http://schemas.openxmlformats.org/officeDocument/2006/relationships/tags" Target="../tags/tag99.xml"/><Relationship Id="rId10" Type="http://schemas.openxmlformats.org/officeDocument/2006/relationships/image" Target="../media/image124.png"/><Relationship Id="rId4" Type="http://schemas.openxmlformats.org/officeDocument/2006/relationships/tags" Target="../tags/tag98.xml"/><Relationship Id="rId9" Type="http://schemas.openxmlformats.org/officeDocument/2006/relationships/image" Target="../media/image123.png"/><Relationship Id="rId14" Type="http://schemas.openxmlformats.org/officeDocument/2006/relationships/image" Target="../media/image11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tmp"/><Relationship Id="rId13" Type="http://schemas.openxmlformats.org/officeDocument/2006/relationships/image" Target="../media/image111.png"/><Relationship Id="rId3" Type="http://schemas.openxmlformats.org/officeDocument/2006/relationships/tags" Target="../tags/tag103.xml"/><Relationship Id="rId7" Type="http://schemas.openxmlformats.org/officeDocument/2006/relationships/notesSlide" Target="../notesSlides/notesSlide3.xml"/><Relationship Id="rId12" Type="http://schemas.openxmlformats.org/officeDocument/2006/relationships/image" Target="../media/image132.png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31.png"/><Relationship Id="rId5" Type="http://schemas.openxmlformats.org/officeDocument/2006/relationships/tags" Target="../tags/tag105.xml"/><Relationship Id="rId10" Type="http://schemas.openxmlformats.org/officeDocument/2006/relationships/image" Target="../media/image130.png"/><Relationship Id="rId4" Type="http://schemas.openxmlformats.org/officeDocument/2006/relationships/tags" Target="../tags/tag104.xml"/><Relationship Id="rId9" Type="http://schemas.openxmlformats.org/officeDocument/2006/relationships/image" Target="../media/image1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tags" Target="../tags/tag108.xml"/><Relationship Id="rId7" Type="http://schemas.openxmlformats.org/officeDocument/2006/relationships/image" Target="../media/image133.png"/><Relationship Id="rId12" Type="http://schemas.openxmlformats.org/officeDocument/2006/relationships/image" Target="../media/image138.tmp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notesSlide" Target="../notesSlides/notesSlide4.xml"/><Relationship Id="rId11" Type="http://schemas.openxmlformats.org/officeDocument/2006/relationships/image" Target="../media/image137.tmp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36.png"/><Relationship Id="rId4" Type="http://schemas.openxmlformats.org/officeDocument/2006/relationships/tags" Target="../tags/tag109.xml"/><Relationship Id="rId9" Type="http://schemas.openxmlformats.org/officeDocument/2006/relationships/image" Target="../media/image1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image" Target="../media/image133.png"/><Relationship Id="rId5" Type="http://schemas.openxmlformats.org/officeDocument/2006/relationships/image" Target="../media/image140.tmp"/><Relationship Id="rId4" Type="http://schemas.openxmlformats.org/officeDocument/2006/relationships/image" Target="../media/image1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119.xml"/><Relationship Id="rId13" Type="http://schemas.openxmlformats.org/officeDocument/2006/relationships/image" Target="../media/image138.tmp"/><Relationship Id="rId18" Type="http://schemas.openxmlformats.org/officeDocument/2006/relationships/image" Target="../media/image144.png"/><Relationship Id="rId3" Type="http://schemas.openxmlformats.org/officeDocument/2006/relationships/tags" Target="../tags/tag114.xml"/><Relationship Id="rId21" Type="http://schemas.openxmlformats.org/officeDocument/2006/relationships/image" Target="../media/image147.png"/><Relationship Id="rId7" Type="http://schemas.openxmlformats.org/officeDocument/2006/relationships/tags" Target="../tags/tag118.xml"/><Relationship Id="rId12" Type="http://schemas.openxmlformats.org/officeDocument/2006/relationships/notesSlide" Target="../notesSlides/notesSlide5.xml"/><Relationship Id="rId17" Type="http://schemas.openxmlformats.org/officeDocument/2006/relationships/image" Target="../media/image143.png"/><Relationship Id="rId2" Type="http://schemas.openxmlformats.org/officeDocument/2006/relationships/tags" Target="../tags/tag113.xml"/><Relationship Id="rId16" Type="http://schemas.openxmlformats.org/officeDocument/2006/relationships/image" Target="../media/image142.png"/><Relationship Id="rId20" Type="http://schemas.openxmlformats.org/officeDocument/2006/relationships/image" Target="../media/image146.png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16.xml"/><Relationship Id="rId15" Type="http://schemas.openxmlformats.org/officeDocument/2006/relationships/image" Target="../media/image141.png"/><Relationship Id="rId23" Type="http://schemas.openxmlformats.org/officeDocument/2006/relationships/image" Target="../media/image133.png"/><Relationship Id="rId10" Type="http://schemas.openxmlformats.org/officeDocument/2006/relationships/tags" Target="../tags/tag121.xml"/><Relationship Id="rId19" Type="http://schemas.openxmlformats.org/officeDocument/2006/relationships/image" Target="../media/image145.png"/><Relationship Id="rId4" Type="http://schemas.openxmlformats.org/officeDocument/2006/relationships/tags" Target="../tags/tag115.xml"/><Relationship Id="rId9" Type="http://schemas.openxmlformats.org/officeDocument/2006/relationships/tags" Target="../tags/tag120.xml"/><Relationship Id="rId14" Type="http://schemas.openxmlformats.org/officeDocument/2006/relationships/image" Target="../media/image134.png"/><Relationship Id="rId22" Type="http://schemas.openxmlformats.org/officeDocument/2006/relationships/image" Target="../media/image1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129.xml"/><Relationship Id="rId13" Type="http://schemas.openxmlformats.org/officeDocument/2006/relationships/image" Target="../media/image150.png"/><Relationship Id="rId18" Type="http://schemas.openxmlformats.org/officeDocument/2006/relationships/image" Target="../media/image155.png"/><Relationship Id="rId3" Type="http://schemas.openxmlformats.org/officeDocument/2006/relationships/tags" Target="../tags/tag124.xml"/><Relationship Id="rId7" Type="http://schemas.openxmlformats.org/officeDocument/2006/relationships/tags" Target="../tags/tag128.xml"/><Relationship Id="rId12" Type="http://schemas.openxmlformats.org/officeDocument/2006/relationships/image" Target="../media/image149.tmp"/><Relationship Id="rId17" Type="http://schemas.openxmlformats.org/officeDocument/2006/relationships/image" Target="../media/image154.png"/><Relationship Id="rId2" Type="http://schemas.openxmlformats.org/officeDocument/2006/relationships/tags" Target="../tags/tag123.xml"/><Relationship Id="rId16" Type="http://schemas.openxmlformats.org/officeDocument/2006/relationships/image" Target="../media/image153.png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11" Type="http://schemas.openxmlformats.org/officeDocument/2006/relationships/image" Target="../media/image134.png"/><Relationship Id="rId5" Type="http://schemas.openxmlformats.org/officeDocument/2006/relationships/tags" Target="../tags/tag126.xml"/><Relationship Id="rId15" Type="http://schemas.openxmlformats.org/officeDocument/2006/relationships/image" Target="../media/image152.png"/><Relationship Id="rId10" Type="http://schemas.openxmlformats.org/officeDocument/2006/relationships/image" Target="../media/image137.tmp"/><Relationship Id="rId19" Type="http://schemas.openxmlformats.org/officeDocument/2006/relationships/image" Target="../media/image133.png"/><Relationship Id="rId4" Type="http://schemas.openxmlformats.org/officeDocument/2006/relationships/tags" Target="../tags/tag125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51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tags" Target="../tags/tag142.xml"/><Relationship Id="rId18" Type="http://schemas.openxmlformats.org/officeDocument/2006/relationships/slideLayout" Target="../slideLayouts/slideLayout2.xml"/><Relationship Id="rId26" Type="http://schemas.openxmlformats.org/officeDocument/2006/relationships/image" Target="../media/image163.png"/><Relationship Id="rId3" Type="http://schemas.openxmlformats.org/officeDocument/2006/relationships/tags" Target="../tags/tag132.xml"/><Relationship Id="rId21" Type="http://schemas.openxmlformats.org/officeDocument/2006/relationships/image" Target="../media/image158.png"/><Relationship Id="rId34" Type="http://schemas.openxmlformats.org/officeDocument/2006/relationships/image" Target="../media/image171.png"/><Relationship Id="rId7" Type="http://schemas.openxmlformats.org/officeDocument/2006/relationships/tags" Target="../tags/tag136.xml"/><Relationship Id="rId12" Type="http://schemas.openxmlformats.org/officeDocument/2006/relationships/tags" Target="../tags/tag141.xml"/><Relationship Id="rId17" Type="http://schemas.openxmlformats.org/officeDocument/2006/relationships/tags" Target="../tags/tag146.xml"/><Relationship Id="rId25" Type="http://schemas.openxmlformats.org/officeDocument/2006/relationships/image" Target="../media/image162.png"/><Relationship Id="rId33" Type="http://schemas.openxmlformats.org/officeDocument/2006/relationships/image" Target="../media/image170.png"/><Relationship Id="rId2" Type="http://schemas.openxmlformats.org/officeDocument/2006/relationships/tags" Target="../tags/tag131.xml"/><Relationship Id="rId16" Type="http://schemas.openxmlformats.org/officeDocument/2006/relationships/tags" Target="../tags/tag145.xml"/><Relationship Id="rId20" Type="http://schemas.openxmlformats.org/officeDocument/2006/relationships/image" Target="../media/image157.png"/><Relationship Id="rId29" Type="http://schemas.openxmlformats.org/officeDocument/2006/relationships/image" Target="../media/image166.png"/><Relationship Id="rId1" Type="http://schemas.openxmlformats.org/officeDocument/2006/relationships/tags" Target="../tags/tag130.xml"/><Relationship Id="rId6" Type="http://schemas.openxmlformats.org/officeDocument/2006/relationships/tags" Target="../tags/tag135.xml"/><Relationship Id="rId11" Type="http://schemas.openxmlformats.org/officeDocument/2006/relationships/tags" Target="../tags/tag140.xml"/><Relationship Id="rId24" Type="http://schemas.openxmlformats.org/officeDocument/2006/relationships/image" Target="../media/image161.png"/><Relationship Id="rId32" Type="http://schemas.openxmlformats.org/officeDocument/2006/relationships/image" Target="../media/image169.png"/><Relationship Id="rId5" Type="http://schemas.openxmlformats.org/officeDocument/2006/relationships/tags" Target="../tags/tag134.xml"/><Relationship Id="rId15" Type="http://schemas.openxmlformats.org/officeDocument/2006/relationships/tags" Target="../tags/tag144.xml"/><Relationship Id="rId23" Type="http://schemas.openxmlformats.org/officeDocument/2006/relationships/image" Target="../media/image160.png"/><Relationship Id="rId28" Type="http://schemas.openxmlformats.org/officeDocument/2006/relationships/image" Target="../media/image165.png"/><Relationship Id="rId36" Type="http://schemas.openxmlformats.org/officeDocument/2006/relationships/image" Target="../media/image172.png"/><Relationship Id="rId10" Type="http://schemas.openxmlformats.org/officeDocument/2006/relationships/tags" Target="../tags/tag139.xml"/><Relationship Id="rId19" Type="http://schemas.openxmlformats.org/officeDocument/2006/relationships/image" Target="../media/image156.png"/><Relationship Id="rId31" Type="http://schemas.openxmlformats.org/officeDocument/2006/relationships/image" Target="../media/image168.png"/><Relationship Id="rId4" Type="http://schemas.openxmlformats.org/officeDocument/2006/relationships/tags" Target="../tags/tag133.xml"/><Relationship Id="rId9" Type="http://schemas.openxmlformats.org/officeDocument/2006/relationships/tags" Target="../tags/tag138.xml"/><Relationship Id="rId14" Type="http://schemas.openxmlformats.org/officeDocument/2006/relationships/tags" Target="../tags/tag143.xml"/><Relationship Id="rId22" Type="http://schemas.openxmlformats.org/officeDocument/2006/relationships/image" Target="../media/image159.png"/><Relationship Id="rId27" Type="http://schemas.openxmlformats.org/officeDocument/2006/relationships/image" Target="../media/image164.png"/><Relationship Id="rId30" Type="http://schemas.openxmlformats.org/officeDocument/2006/relationships/image" Target="../media/image167.png"/><Relationship Id="rId35" Type="http://schemas.openxmlformats.org/officeDocument/2006/relationships/image" Target="../media/image133.png"/><Relationship Id="rId8" Type="http://schemas.openxmlformats.org/officeDocument/2006/relationships/tags" Target="../tags/tag13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tags" Target="../tags/tag149.xml"/><Relationship Id="rId7" Type="http://schemas.openxmlformats.org/officeDocument/2006/relationships/image" Target="../media/image174.png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image" Target="../media/image57.tmp"/><Relationship Id="rId5" Type="http://schemas.openxmlformats.org/officeDocument/2006/relationships/image" Target="../media/image173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7" Type="http://schemas.openxmlformats.org/officeDocument/2006/relationships/image" Target="../media/image17.tm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16.png"/><Relationship Id="rId5" Type="http://schemas.openxmlformats.org/officeDocument/2006/relationships/image" Target="../media/image15.tmp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26.jpeg"/><Relationship Id="rId5" Type="http://schemas.openxmlformats.org/officeDocument/2006/relationships/image" Target="../media/image25.tmp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mp"/><Relationship Id="rId3" Type="http://schemas.openxmlformats.org/officeDocument/2006/relationships/tags" Target="../tags/tag14.xml"/><Relationship Id="rId7" Type="http://schemas.openxmlformats.org/officeDocument/2006/relationships/image" Target="../media/image28.jpeg"/><Relationship Id="rId12" Type="http://schemas.openxmlformats.org/officeDocument/2006/relationships/image" Target="../media/image33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1.png"/><Relationship Id="rId4" Type="http://schemas.openxmlformats.org/officeDocument/2006/relationships/tags" Target="../tags/tag15.xml"/><Relationship Id="rId9" Type="http://schemas.openxmlformats.org/officeDocument/2006/relationships/image" Target="../media/image30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938" y="5105400"/>
            <a:ext cx="1640205" cy="184785"/>
          </a:xfrm>
          <a:prstGeom prst="rect">
            <a:avLst/>
          </a:prstGeom>
        </p:spPr>
      </p:pic>
      <p:pic>
        <p:nvPicPr>
          <p:cNvPr id="7170" name="Picture 2 1" descr="http://upload.wikimedia.org/wikipedia/commons/5/5f/Utah_teapot_simple_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762000"/>
            <a:ext cx="3568764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 1" descr="http://piamulholland.files.wordpress.com/2011/09/teapot_wire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041" y="762000"/>
            <a:ext cx="3418726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621" y="4419600"/>
            <a:ext cx="4626286" cy="3184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66933"/>
            <a:ext cx="3200400" cy="265176"/>
          </a:xfrm>
          <a:prstGeom prst="rect">
            <a:avLst/>
          </a:prstGeom>
        </p:spPr>
      </p:pic>
      <p:pic>
        <p:nvPicPr>
          <p:cNvPr id="2050" name="Picture 2" descr="http://www.nasa.gov/images/content/477318main_sst2005goe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845127"/>
            <a:ext cx="6553200" cy="524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6324600"/>
            <a:ext cx="1822514" cy="15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15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http://tech.ihned.cz/attachment.php/13028020/0AmhCKvaEOiR7ncrTG1ygJse5DbQU8xw/DigiWeb_CFD_BMW_F1_PressurePat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66" y="407126"/>
            <a:ext cx="8493034" cy="636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726" y="49841"/>
            <a:ext cx="3200400" cy="2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62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53870"/>
            <a:ext cx="3200400" cy="265176"/>
          </a:xfrm>
          <a:prstGeom prst="rect">
            <a:avLst/>
          </a:prstGeom>
        </p:spPr>
      </p:pic>
      <p:pic>
        <p:nvPicPr>
          <p:cNvPr id="4100" name="Picture 4" descr="CFD visualization of vortices created by leading edge extensions on the F-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63" y="651289"/>
            <a:ext cx="8229600" cy="588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18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465" y="50074"/>
            <a:ext cx="3044952" cy="2537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23" y="621323"/>
            <a:ext cx="4000500" cy="17468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23" y="2931044"/>
            <a:ext cx="6349365" cy="23241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23" y="3505200"/>
            <a:ext cx="8183880" cy="17545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52" y="5733680"/>
            <a:ext cx="2659380" cy="228600"/>
          </a:xfrm>
          <a:prstGeom prst="rect">
            <a:avLst/>
          </a:prstGeom>
        </p:spPr>
      </p:pic>
      <p:pic>
        <p:nvPicPr>
          <p:cNvPr id="6146" name="Picture 2" descr="http://dudka.cz/rrv/files/screenshot/room4-step079-snapshot000.png?action=fullImag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278" y="4700953"/>
            <a:ext cx="2922722" cy="2155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13" y="6400800"/>
            <a:ext cx="3779520" cy="23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10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50074"/>
            <a:ext cx="3595878" cy="2537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383551"/>
            <a:ext cx="2807970" cy="1752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335" y="1383552"/>
            <a:ext cx="1992630" cy="17506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174" y="3808095"/>
            <a:ext cx="1848231" cy="2493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138" y="4924941"/>
            <a:ext cx="6850380" cy="53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2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074" y="48768"/>
            <a:ext cx="2151126" cy="256032"/>
          </a:xfrm>
          <a:prstGeom prst="rect">
            <a:avLst/>
          </a:prstGeom>
        </p:spPr>
      </p:pic>
      <p:sp>
        <p:nvSpPr>
          <p:cNvPr id="7" name="AutoShape 2" descr="http://ecx.images-amazon.com/images/I/51hBaGuCyNL._SX258_BO1,204,203,200_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http://ecx.images-amazon.com/images/I/51hBaGuCyNL._SX258_BO1,204,203,200_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8" descr="http://ecx.images-amazon.com/images/I/51hBaGuCyNL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636" y="914399"/>
            <a:ext cx="2073164" cy="26101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5791200"/>
            <a:ext cx="6174476" cy="544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914400"/>
            <a:ext cx="826770" cy="175260"/>
          </a:xfrm>
          <a:prstGeom prst="rect">
            <a:avLst/>
          </a:prstGeom>
        </p:spPr>
      </p:pic>
      <p:pic>
        <p:nvPicPr>
          <p:cNvPr id="14" name="Picture 13" descr="Screen Clippi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066" y="908957"/>
            <a:ext cx="2160863" cy="26155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312730"/>
            <a:ext cx="3914666" cy="230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0" y="4766225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ucida Console" panose="020B0609040504020204" pitchFamily="49" charset="0"/>
                <a:hlinkClick r:id="rId12"/>
              </a:rPr>
              <a:t>https://webgl2fundamentals.org/</a:t>
            </a:r>
            <a:endParaRPr lang="en-US" sz="1400" dirty="0">
              <a:latin typeface="Lucida Console" panose="020B060904050402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863" y="50074"/>
            <a:ext cx="2151126" cy="2560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30" y="632597"/>
            <a:ext cx="4329143" cy="1744762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1101433" y="3280597"/>
            <a:ext cx="7110318" cy="1750157"/>
            <a:chOff x="1101433" y="3280597"/>
            <a:chExt cx="7110318" cy="1750157"/>
          </a:xfrm>
        </p:grpSpPr>
        <p:pic>
          <p:nvPicPr>
            <p:cNvPr id="17" name="Picture 1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1433" y="3280597"/>
              <a:ext cx="2473143" cy="170819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4623" y="4289148"/>
              <a:ext cx="3452952" cy="23009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400" y="4798344"/>
              <a:ext cx="2687955" cy="23241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6227" y="3794067"/>
              <a:ext cx="4225524" cy="227048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5718115"/>
            <a:ext cx="7015618" cy="53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39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863" y="50074"/>
            <a:ext cx="2151126" cy="2560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26277"/>
            <a:ext cx="8565334" cy="836571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392" y="3097877"/>
            <a:ext cx="2954150" cy="29541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066800"/>
            <a:ext cx="3114666" cy="22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79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863" y="50074"/>
            <a:ext cx="2151126" cy="2560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67" y="838199"/>
            <a:ext cx="7765333" cy="1999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218" y="4152703"/>
            <a:ext cx="1441524" cy="18438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152703"/>
            <a:ext cx="1851660" cy="228600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171652"/>
            <a:ext cx="1704887" cy="21464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67" y="5791200"/>
            <a:ext cx="7712000" cy="48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82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863" y="50074"/>
            <a:ext cx="2151126" cy="2560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55" y="838200"/>
            <a:ext cx="1143000" cy="1809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524000"/>
            <a:ext cx="7738110" cy="5486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54" y="2544762"/>
            <a:ext cx="2724150" cy="2305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9" y="3378242"/>
            <a:ext cx="4907280" cy="2324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5" y="4230397"/>
            <a:ext cx="7650480" cy="2305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97" y="4671839"/>
            <a:ext cx="3308985" cy="228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36" y="5602605"/>
            <a:ext cx="7437120" cy="238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90" y="3388129"/>
            <a:ext cx="2154667" cy="23161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705" y="2524183"/>
            <a:ext cx="2756535" cy="23431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5" y="5983605"/>
            <a:ext cx="403098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24000"/>
            <a:ext cx="6482715" cy="2362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963720"/>
            <a:ext cx="7065904" cy="53333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583501"/>
            <a:ext cx="7865745" cy="5486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758" y="37499"/>
            <a:ext cx="4005072" cy="3268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50074"/>
            <a:ext cx="2077974" cy="2583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671" y="1925782"/>
            <a:ext cx="2276856" cy="3063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774" y="1469917"/>
            <a:ext cx="1414081" cy="3021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556" y="2819401"/>
            <a:ext cx="1456182" cy="3021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598" y="3283527"/>
            <a:ext cx="6000750" cy="3063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266" y="4267200"/>
            <a:ext cx="1510665" cy="24022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307" y="4724400"/>
            <a:ext cx="2891790" cy="3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19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23948"/>
            <a:ext cx="1314450" cy="324612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15" y="1600200"/>
            <a:ext cx="3629532" cy="2105319"/>
          </a:xfrm>
          <a:prstGeom prst="rect">
            <a:avLst/>
          </a:prstGeom>
        </p:spPr>
      </p:pic>
      <p:pic>
        <p:nvPicPr>
          <p:cNvPr id="7170" name="Picture 2" descr="http://glasnost.itcarlow.ie/~powerk/GeneralGraphicsNotes/meshes/polygon_mesh_images/trike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977" y="838200"/>
            <a:ext cx="2741468" cy="383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85" y="6172200"/>
            <a:ext cx="7364730" cy="2305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5105400"/>
            <a:ext cx="2778633" cy="5846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248" y="5308377"/>
            <a:ext cx="3048952" cy="25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3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47217"/>
            <a:ext cx="1383030" cy="322326"/>
          </a:xfrm>
          <a:prstGeom prst="rect">
            <a:avLst/>
          </a:prstGeom>
        </p:spPr>
      </p:pic>
      <p:pic>
        <p:nvPicPr>
          <p:cNvPr id="8194" name="Picture 2" descr="http://http.developer.nvidia.com/GPUGems2/elementLinks/39_radiosity_0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38200"/>
            <a:ext cx="6172200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218" y="5706755"/>
            <a:ext cx="6273927" cy="2556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763" y="6202856"/>
            <a:ext cx="6680835" cy="23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9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76200"/>
            <a:ext cx="1376172" cy="2423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90" y="3429000"/>
            <a:ext cx="4327398" cy="2788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191" y="3985331"/>
            <a:ext cx="3834765" cy="2305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99" y="4465320"/>
            <a:ext cx="2887980" cy="18288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4934505"/>
            <a:ext cx="2127885" cy="23241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5882813"/>
            <a:ext cx="6362700" cy="23241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27" y="5525435"/>
            <a:ext cx="1511046" cy="272034"/>
          </a:xfrm>
          <a:prstGeom prst="rect">
            <a:avLst/>
          </a:prstGeom>
        </p:spPr>
      </p:pic>
      <p:pic>
        <p:nvPicPr>
          <p:cNvPr id="20" name="Picture 19">
            <a:hlinkClick r:id="rId18" action="ppaction://program"/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47" y="6248400"/>
            <a:ext cx="3465957" cy="257746"/>
          </a:xfrm>
          <a:prstGeom prst="rect">
            <a:avLst/>
          </a:prstGeom>
        </p:spPr>
      </p:pic>
      <p:pic>
        <p:nvPicPr>
          <p:cNvPr id="3074" name="Picture 2" descr="prince of persia 1"/>
          <p:cNvPicPr>
            <a:picLocks noChangeAspect="1" noChangeArrowheads="1" noCrop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842" y="522829"/>
            <a:ext cx="3581398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438400" y="3082898"/>
            <a:ext cx="4343400" cy="125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6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032" y="56768"/>
            <a:ext cx="1010412" cy="24917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08685"/>
            <a:ext cx="7928610" cy="23241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73" y="1691158"/>
            <a:ext cx="7370445" cy="234315"/>
          </a:xfrm>
          <a:prstGeom prst="rect">
            <a:avLst/>
          </a:prstGeom>
        </p:spPr>
      </p:pic>
      <p:cxnSp>
        <p:nvCxnSpPr>
          <p:cNvPr id="12" name="Curved Connector 11"/>
          <p:cNvCxnSpPr/>
          <p:nvPr/>
        </p:nvCxnSpPr>
        <p:spPr>
          <a:xfrm rot="5400000" flipH="1" flipV="1">
            <a:off x="4800272" y="2021195"/>
            <a:ext cx="928038" cy="761999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492" y="3042285"/>
            <a:ext cx="2789492" cy="210884"/>
          </a:xfrm>
          <a:prstGeom prst="rect">
            <a:avLst/>
          </a:prstGeom>
        </p:spPr>
      </p:pic>
      <p:cxnSp>
        <p:nvCxnSpPr>
          <p:cNvPr id="27" name="Curved Connector 26"/>
          <p:cNvCxnSpPr/>
          <p:nvPr/>
        </p:nvCxnSpPr>
        <p:spPr>
          <a:xfrm rot="16200000" flipV="1">
            <a:off x="6721815" y="2037736"/>
            <a:ext cx="894956" cy="761999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99" y="3956685"/>
            <a:ext cx="6303645" cy="23241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08" y="4538575"/>
            <a:ext cx="2825115" cy="2286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493" y="3300127"/>
            <a:ext cx="1964817" cy="20574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492" y="3045714"/>
            <a:ext cx="2738057" cy="20745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860" y="5785485"/>
            <a:ext cx="7000875" cy="53911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99" y="5825773"/>
            <a:ext cx="1414463" cy="2023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48" y="5025419"/>
            <a:ext cx="8246857" cy="25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13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48" y="785325"/>
            <a:ext cx="8370115" cy="28125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16" y="4663124"/>
            <a:ext cx="8696381" cy="2300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10" y="5259389"/>
            <a:ext cx="4493895" cy="228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5792789"/>
            <a:ext cx="7399020" cy="2343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6" y="6364605"/>
            <a:ext cx="2718435" cy="1885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85" y="4117921"/>
            <a:ext cx="6529523" cy="2270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032" y="56768"/>
            <a:ext cx="1010412" cy="24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0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33400"/>
            <a:ext cx="4509381" cy="34429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267200"/>
            <a:ext cx="7189470" cy="2552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774565"/>
            <a:ext cx="2743200" cy="17907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5373370"/>
            <a:ext cx="8721090" cy="5372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6324600"/>
            <a:ext cx="4800600" cy="2305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032" y="56768"/>
            <a:ext cx="1010412" cy="24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3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3893"/>
            <a:ext cx="4864608" cy="3268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1" y="1143000"/>
            <a:ext cx="2792730" cy="17716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1" y="4419600"/>
            <a:ext cx="2526030" cy="2343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651510"/>
            <a:ext cx="7275195" cy="236220"/>
          </a:xfrm>
          <a:prstGeom prst="rect">
            <a:avLst/>
          </a:prstGeom>
        </p:spPr>
      </p:pic>
      <p:pic>
        <p:nvPicPr>
          <p:cNvPr id="21" name="Picture 20" descr="Screen Clippi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4710746"/>
            <a:ext cx="7243957" cy="2032954"/>
          </a:xfrm>
          <a:prstGeom prst="rect">
            <a:avLst/>
          </a:prstGeom>
        </p:spPr>
      </p:pic>
      <p:pic>
        <p:nvPicPr>
          <p:cNvPr id="26" name="Picture 25" descr="Screen Clippi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447799"/>
            <a:ext cx="8100694" cy="266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71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97" y="837565"/>
            <a:ext cx="7126605" cy="232410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9" y="1295400"/>
            <a:ext cx="8811761" cy="51902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3893"/>
            <a:ext cx="4864608" cy="32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5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Screen Clippi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889000"/>
            <a:ext cx="8100694" cy="266605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2" y="516355"/>
            <a:ext cx="2792730" cy="1771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57" y="4648200"/>
            <a:ext cx="4697730" cy="2343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99" y="5095875"/>
            <a:ext cx="4804410" cy="23241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81000" y="1354555"/>
            <a:ext cx="8077200" cy="533400"/>
          </a:xfrm>
          <a:prstGeom prst="roundRect">
            <a:avLst/>
          </a:prstGeom>
          <a:solidFill>
            <a:srgbClr val="92D050">
              <a:alpha val="1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189" y="3121303"/>
            <a:ext cx="3152775" cy="533400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rot="16200000">
            <a:off x="2859854" y="3185929"/>
            <a:ext cx="733120" cy="204427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832" y="3733800"/>
            <a:ext cx="2735580" cy="533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917" y="5095875"/>
            <a:ext cx="3760470" cy="2362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5607050"/>
            <a:ext cx="5991225" cy="2000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010275"/>
            <a:ext cx="3973830" cy="23812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411595"/>
            <a:ext cx="7332345" cy="240030"/>
          </a:xfrm>
          <a:prstGeom prst="rect">
            <a:avLst/>
          </a:prstGeom>
        </p:spPr>
      </p:pic>
      <p:sp>
        <p:nvSpPr>
          <p:cNvPr id="27" name="Right Arrow 26"/>
          <p:cNvSpPr/>
          <p:nvPr/>
        </p:nvSpPr>
        <p:spPr>
          <a:xfrm rot="16200000">
            <a:off x="6742796" y="2399979"/>
            <a:ext cx="940381" cy="20442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3893"/>
            <a:ext cx="4864608" cy="32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7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200400"/>
            <a:ext cx="3541014" cy="32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8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27" y="1100383"/>
            <a:ext cx="7243957" cy="2032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28" y="715819"/>
            <a:ext cx="2792730" cy="177165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58" y="3476311"/>
            <a:ext cx="3303361" cy="307688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4088130"/>
            <a:ext cx="3604260" cy="25527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3277044" y="2386648"/>
            <a:ext cx="2043684" cy="266700"/>
          </a:xfrm>
          <a:prstGeom prst="roundRect">
            <a:avLst/>
          </a:prstGeom>
          <a:solidFill>
            <a:srgbClr val="92D050">
              <a:alpha val="1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823" y="4683443"/>
            <a:ext cx="2651760" cy="23431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250" y="5116988"/>
            <a:ext cx="2626995" cy="2305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249" y="5521643"/>
            <a:ext cx="2127885" cy="23050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305" y="6322695"/>
            <a:ext cx="5027295" cy="230505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>
          <a:xfrm>
            <a:off x="183513" y="1100383"/>
            <a:ext cx="3780791" cy="266700"/>
          </a:xfrm>
          <a:prstGeom prst="roundRect">
            <a:avLst/>
          </a:prstGeom>
          <a:solidFill>
            <a:srgbClr val="92D050">
              <a:alpha val="1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708" y="446895"/>
            <a:ext cx="3838575" cy="533400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 flipH="1">
            <a:off x="3810000" y="713595"/>
            <a:ext cx="610555" cy="266700"/>
          </a:xfrm>
          <a:prstGeom prst="straightConnector1">
            <a:avLst/>
          </a:prstGeom>
          <a:ln w="317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3810000" y="2971800"/>
            <a:ext cx="914400" cy="3048000"/>
          </a:xfrm>
          <a:prstGeom prst="straightConnector1">
            <a:avLst/>
          </a:prstGeom>
          <a:ln w="317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5346128" y="2678748"/>
            <a:ext cx="775272" cy="1232852"/>
          </a:xfrm>
          <a:prstGeom prst="straightConnector1">
            <a:avLst/>
          </a:prstGeom>
          <a:ln w="317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3893"/>
            <a:ext cx="4864608" cy="32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86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533400"/>
            <a:ext cx="2162175" cy="179070"/>
          </a:xfrm>
          <a:prstGeom prst="rect">
            <a:avLst/>
          </a:prstGeom>
        </p:spPr>
      </p:pic>
      <p:sp>
        <p:nvSpPr>
          <p:cNvPr id="2" name="AutoShape 2" descr="Image result for fold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folder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Image result for folder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Image result for folder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930275" y="909320"/>
            <a:ext cx="894079" cy="894080"/>
            <a:chOff x="930275" y="1518920"/>
            <a:chExt cx="894079" cy="894080"/>
          </a:xfrm>
        </p:grpSpPr>
        <p:pic>
          <p:nvPicPr>
            <p:cNvPr id="18" name="Picture 10 1" descr="http://www.infrahouse.com/sites/infrahouse.com/files/blog/folder-icon-512x512.pn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275" y="1518920"/>
              <a:ext cx="894079" cy="894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234" y="1930400"/>
              <a:ext cx="466344" cy="145733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1697860" y="2895600"/>
            <a:ext cx="894079" cy="894080"/>
            <a:chOff x="1697860" y="3286125"/>
            <a:chExt cx="894079" cy="894080"/>
          </a:xfrm>
        </p:grpSpPr>
        <p:pic>
          <p:nvPicPr>
            <p:cNvPr id="21" name="Picture 10 2" descr="http://www.infrahouse.com/sites/infrahouse.com/files/blog/folder-icon-512x512.pn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7860" y="3286125"/>
              <a:ext cx="894079" cy="894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954" y="3699827"/>
              <a:ext cx="708089" cy="145733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726803" y="5026660"/>
            <a:ext cx="894079" cy="894080"/>
            <a:chOff x="1621660" y="4826000"/>
            <a:chExt cx="894079" cy="894080"/>
          </a:xfrm>
        </p:grpSpPr>
        <p:pic>
          <p:nvPicPr>
            <p:cNvPr id="22" name="Picture 10 3" descr="http://www.infrahouse.com/sites/infrahouse.com/files/blog/folder-icon-512x512.pn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1660" y="4826000"/>
              <a:ext cx="894079" cy="894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5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4354" y="5225573"/>
              <a:ext cx="581216" cy="142304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654" y="2054384"/>
            <a:ext cx="2496000" cy="192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682" y="3789680"/>
            <a:ext cx="1644206" cy="19716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2144901" y="3665696"/>
            <a:ext cx="0" cy="1018540"/>
          </a:xfrm>
          <a:prstGeom prst="line">
            <a:avLst/>
          </a:prstGeom>
          <a:ln w="31750">
            <a:solidFill>
              <a:schemeClr val="bg2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1371600" y="1651635"/>
            <a:ext cx="378012" cy="3834765"/>
            <a:chOff x="1371600" y="2261235"/>
            <a:chExt cx="378012" cy="3834765"/>
          </a:xfrm>
        </p:grpSpPr>
        <p:grpSp>
          <p:nvGrpSpPr>
            <p:cNvPr id="40" name="Group 39"/>
            <p:cNvGrpSpPr/>
            <p:nvPr/>
          </p:nvGrpSpPr>
          <p:grpSpPr>
            <a:xfrm>
              <a:off x="1371600" y="2261235"/>
              <a:ext cx="358327" cy="3834765"/>
              <a:chOff x="1371600" y="2261235"/>
              <a:chExt cx="358327" cy="3834765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1377316" y="2261235"/>
                <a:ext cx="6984" cy="3834765"/>
              </a:xfrm>
              <a:prstGeom prst="line">
                <a:avLst/>
              </a:prstGeom>
              <a:ln w="31750">
                <a:solidFill>
                  <a:schemeClr val="bg2">
                    <a:lumMod val="1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1377315" y="2737168"/>
                <a:ext cx="352612" cy="0"/>
              </a:xfrm>
              <a:prstGeom prst="line">
                <a:avLst/>
              </a:prstGeom>
              <a:ln w="31750">
                <a:solidFill>
                  <a:schemeClr val="bg2">
                    <a:lumMod val="1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1371600" y="4000500"/>
                <a:ext cx="352612" cy="0"/>
              </a:xfrm>
              <a:prstGeom prst="line">
                <a:avLst/>
              </a:prstGeom>
              <a:ln w="31750">
                <a:solidFill>
                  <a:schemeClr val="bg2">
                    <a:lumMod val="1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Straight Connector 49"/>
            <p:cNvCxnSpPr/>
            <p:nvPr/>
          </p:nvCxnSpPr>
          <p:spPr>
            <a:xfrm>
              <a:off x="1397000" y="6083300"/>
              <a:ext cx="352612" cy="0"/>
            </a:xfrm>
            <a:prstGeom prst="line">
              <a:avLst/>
            </a:prstGeom>
            <a:ln w="31750">
              <a:solidFill>
                <a:schemeClr val="bg2">
                  <a:lumMod val="1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2158101" y="3888264"/>
            <a:ext cx="661299" cy="0"/>
          </a:xfrm>
          <a:prstGeom prst="line">
            <a:avLst/>
          </a:prstGeom>
          <a:ln w="31750">
            <a:solidFill>
              <a:schemeClr val="bg2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2171700" y="4152900"/>
            <a:ext cx="661299" cy="0"/>
          </a:xfrm>
          <a:prstGeom prst="line">
            <a:avLst/>
          </a:prstGeom>
          <a:ln w="31750">
            <a:solidFill>
              <a:schemeClr val="bg2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2159000" y="4419600"/>
            <a:ext cx="661299" cy="0"/>
          </a:xfrm>
          <a:prstGeom prst="line">
            <a:avLst/>
          </a:prstGeom>
          <a:ln w="31750">
            <a:solidFill>
              <a:schemeClr val="bg2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159899" y="4671536"/>
            <a:ext cx="661299" cy="0"/>
          </a:xfrm>
          <a:prstGeom prst="line">
            <a:avLst/>
          </a:prstGeom>
          <a:ln w="31750">
            <a:solidFill>
              <a:schemeClr val="bg2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668" y="4076382"/>
            <a:ext cx="1764221" cy="197168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668" y="4360830"/>
            <a:ext cx="581216" cy="193739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078" y="4581461"/>
            <a:ext cx="1657922" cy="193739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>
            <a:off x="2173842" y="5839460"/>
            <a:ext cx="0" cy="561340"/>
          </a:xfrm>
          <a:prstGeom prst="line">
            <a:avLst/>
          </a:prstGeom>
          <a:ln w="31750">
            <a:solidFill>
              <a:schemeClr val="bg2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2179164" y="6123464"/>
            <a:ext cx="661299" cy="0"/>
          </a:xfrm>
          <a:prstGeom prst="line">
            <a:avLst/>
          </a:prstGeom>
          <a:ln w="31750">
            <a:solidFill>
              <a:schemeClr val="bg2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2192763" y="6388100"/>
            <a:ext cx="661299" cy="0"/>
          </a:xfrm>
          <a:prstGeom prst="line">
            <a:avLst/>
          </a:prstGeom>
          <a:ln w="31750">
            <a:solidFill>
              <a:schemeClr val="bg2">
                <a:lumMod val="1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782" y="6024880"/>
            <a:ext cx="1652778" cy="197168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783" y="6303328"/>
            <a:ext cx="1894523" cy="1457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2" y="1701800"/>
            <a:ext cx="2096914" cy="204343"/>
          </a:xfrm>
          <a:prstGeom prst="rect">
            <a:avLst/>
          </a:prstGeom>
        </p:spPr>
      </p:pic>
      <p:sp>
        <p:nvSpPr>
          <p:cNvPr id="74" name="Right Brace 73"/>
          <p:cNvSpPr/>
          <p:nvPr/>
        </p:nvSpPr>
        <p:spPr>
          <a:xfrm>
            <a:off x="4963001" y="3569017"/>
            <a:ext cx="370999" cy="1536383"/>
          </a:xfrm>
          <a:prstGeom prst="rightBrace">
            <a:avLst/>
          </a:prstGeom>
          <a:ln w="3175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ight Brace 75"/>
          <p:cNvSpPr/>
          <p:nvPr/>
        </p:nvSpPr>
        <p:spPr>
          <a:xfrm>
            <a:off x="4996100" y="5617004"/>
            <a:ext cx="337900" cy="1012919"/>
          </a:xfrm>
          <a:prstGeom prst="rightBrace">
            <a:avLst/>
          </a:prstGeom>
          <a:ln w="3175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506" y="4126801"/>
            <a:ext cx="2570036" cy="48006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506" y="6019133"/>
            <a:ext cx="864108" cy="166307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1" y="2056543"/>
            <a:ext cx="3535299" cy="204026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3893"/>
            <a:ext cx="4864608" cy="3268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884" y="582369"/>
            <a:ext cx="5373562" cy="19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4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5400"/>
            <a:ext cx="3826286" cy="533333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62000"/>
            <a:ext cx="1513086" cy="1905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2" y="4917915"/>
            <a:ext cx="7423998" cy="5394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33" y="3657600"/>
            <a:ext cx="6395428" cy="53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0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685800"/>
            <a:ext cx="4744112" cy="5725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164" y="26126"/>
            <a:ext cx="5088636" cy="32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49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584" y="1295139"/>
            <a:ext cx="5368234" cy="2217904"/>
          </a:xfrm>
          <a:prstGeom prst="rect">
            <a:avLst/>
          </a:prstGeom>
        </p:spPr>
      </p:pic>
      <p:pic>
        <p:nvPicPr>
          <p:cNvPr id="1026" name="Picture 2" descr="http://pixeswall.com/wp-content/uploads/2014/05/movie-amazing-3d-graphic-design-on-avatar-movies-2009-widescreen-wallpapers-avatar-2009-movie-avatar-2009-movie-free-download-avatar-2009-movie-online-avatar-2009-movie-download-avatar-2009-movie-fre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95400"/>
            <a:ext cx="414528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483" y="3514457"/>
            <a:ext cx="4128335" cy="2530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436" y="60959"/>
            <a:ext cx="948690" cy="242316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514458"/>
            <a:ext cx="4724400" cy="253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82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012" y="50074"/>
            <a:ext cx="1757934" cy="256032"/>
          </a:xfrm>
          <a:prstGeom prst="rect">
            <a:avLst/>
          </a:prstGeom>
        </p:spPr>
      </p:pic>
      <p:pic>
        <p:nvPicPr>
          <p:cNvPr id="3078" name="Picture 6" descr="http://www.gam3-over.com/wp-content/uploads/2014/01/AOE-II-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311" y="998046"/>
            <a:ext cx="4879435" cy="304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media.officialplaystationmagazine.co.uk/files/2013/11/Need-for-Speed-Rivals-ps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11" y="990600"/>
            <a:ext cx="5410200" cy="304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wallmild.com/wp-content/uploads/2014/01/HD-Freestyle-Motocross-Wallpaper-for-Desktop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012" y="3657600"/>
            <a:ext cx="5147734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4.bp.blogspot.com/-jrNDVinwAfw/TeZxxy6yDGI/AAAAAAAAAEw/fN6sdl_A6jE/s1600/3D+Video+Games+Wallpapers-4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75" y="3657600"/>
            <a:ext cx="463296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32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864" y="23948"/>
            <a:ext cx="2013966" cy="326898"/>
          </a:xfrm>
          <a:prstGeom prst="rect">
            <a:avLst/>
          </a:prstGeom>
        </p:spPr>
      </p:pic>
      <p:pic>
        <p:nvPicPr>
          <p:cNvPr id="4102" name="Picture 6" descr="http://www.hypergridbusiness.com/wp-content/uploads/2014/05/Eon-Reality-iCub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077395"/>
            <a:ext cx="7908416" cy="340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017" y="685800"/>
            <a:ext cx="4267200" cy="2800350"/>
          </a:xfrm>
          <a:prstGeom prst="rect">
            <a:avLst/>
          </a:prstGeom>
        </p:spPr>
      </p:pic>
      <p:pic>
        <p:nvPicPr>
          <p:cNvPr id="4104" name="Picture 8" descr="http://www.buffalo.edu/content/dam/www/news/imported/hires/KeshVFrog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85800"/>
            <a:ext cx="3657600" cy="277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0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0885"/>
            <a:ext cx="3556254" cy="351663"/>
          </a:xfrm>
          <a:prstGeom prst="rect">
            <a:avLst/>
          </a:prstGeom>
        </p:spPr>
      </p:pic>
      <p:pic>
        <p:nvPicPr>
          <p:cNvPr id="2050" name="Picture 2" descr="http://www.cadserviceslondon.com/images/architectural-cad-services/3d-modeling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55" y="1219200"/>
            <a:ext cx="4512606" cy="2538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589" y="1219198"/>
            <a:ext cx="2890620" cy="2538341"/>
          </a:xfrm>
          <a:prstGeom prst="rect">
            <a:avLst/>
          </a:prstGeom>
        </p:spPr>
      </p:pic>
      <p:pic>
        <p:nvPicPr>
          <p:cNvPr id="2052" name="Picture 4" descr="http://www.filedudes.com/images/screenshots/535433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910" y="3896883"/>
            <a:ext cx="3505200" cy="266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31" y="962451"/>
            <a:ext cx="1231011" cy="16630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342" y="962451"/>
            <a:ext cx="2360867" cy="2074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555" y="5228860"/>
            <a:ext cx="1078421" cy="16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45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553" y="37011"/>
            <a:ext cx="1355598" cy="256032"/>
          </a:xfrm>
          <a:prstGeom prst="rect">
            <a:avLst/>
          </a:prstGeom>
        </p:spPr>
      </p:pic>
      <p:pic>
        <p:nvPicPr>
          <p:cNvPr id="5124" name="Picture 4" descr="http://www.ks.uiuc.edu/~rcbernardi/cellulos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970" y="799594"/>
            <a:ext cx="3600296" cy="289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www.improntaunika.it/wp-content/uploads/2014/01/protein-fold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00" y="799594"/>
            <a:ext cx="4345000" cy="289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6" descr="https://lh5.ggpht.com/4sVPUHfiutKVG2r6mUVaBrGynk9tzpMRzZZlwynNhiSIWtlVCxEq204SVyOYU8kuPFI=h90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8" name="Picture 8" descr="https://lh5.ggpht.com/4sVPUHfiutKVG2r6mUVaBrGynk9tzpMRzZZlwynNhiSIWtlVCxEq204SVyOYU8kuPFI=h90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386" y="3698330"/>
            <a:ext cx="437388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map.mpim-bonn.mpg.de/images/4/43/Klein_bottl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73" y="4285059"/>
            <a:ext cx="3676650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21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\textcolor{blue}{\textsc{Saurabh Ray}}&#10;&#10;\end{document}"/>
  <p:tag name="IGUANATEXSIZE" val="2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Video Games}&#10;&#10;\end{document}"/>
  <p:tag name="IGUANATEXSIZE" val="2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WebGL}&#10;&#10;\end{document}"/>
  <p:tag name="IGUANATEXSIZE" val="2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Web pages are written in Hypertext Markup Language ({HTML}).&#10;&#10;\end{document}"/>
  <p:tag name="IGUANATEXSIZE" val="2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Latest version: {\bf HTML5}&#10;&#10;\end{document}"/>
  <p:tag name="IGUANATEXSIZE" val="2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HTML describes the structure of the page. Functionality is described&#10;using the Javascript programming language.&#10;&#10;\end{document}"/>
  <p:tag name="IGUANATEXSIZE" val="2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GLSL ES code is written within Javascript.&#10;&#10;\end{document}"/>
  <p:tag name="IGUANATEXSIZE" val="2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WebGL}&#10;&#10;\end{document}"/>
  <p:tag name="IGUANATEXSIZE" val="2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WebGL Example: Clear the clutter}&#10;&#10;\end{document}"/>
  <p:tag name="IGUANATEXSIZE" val="2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{\bf File: \texttt{ClearCanvas.html}}&#10;\end{document}"/>
  <p:tag name="IGUANATEXSIZE" val="2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{\bf File: \texttt{ClearCanvas.js}}&#10;\end{document}"/>
  <p:tag name="IGUANATEXSIZE" val="2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A simple example that clears the canvas with a background color.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Virtual Reality}&#10;&#10;\end{document}"/>
  <p:tag name="IGUANATEXSIZE" val="2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Loading the html file \texttt{ClearCanvas.html} in a browser gives you:&#10;\end{document}"/>
  <p:tag name="IGUANATEXSIZE" val="2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WebGL Example: Clear the clutter}&#10;&#10;\end{document}"/>
  <p:tag name="IGUANATEXSIZE" val="2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{\bf File: \texttt{ClearCanvas.html}}&#10;\end{document}"/>
  <p:tag name="IGUANATEXSIZE" val="2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An HTML file consists of a bunch of {\bf tags}.&#10;\end{document}"/>
  <p:tag name="IGUANATEXSIZE" val="2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Each tag describes some document content.&#10;\end{document}"/>
  <p:tag name="IGUANATEXSIZE" val="2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comment{We are asking the browser\\ to load these Javascript files.}&#10;\end{document}"/>
  <p:tag name="IGUANATEXSIZE" val="2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comment{Displayed if the \texttt{canvas}\\ element is not supported.}&#10;\end{document}"/>
  <p:tag name="IGUANATEXSIZE" val="2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Format: \code{ &lt;tag&gt; content &lt;/tag&gt; }&#10;\end{document}"/>
  <p:tag name="IGUANATEXSIZE" val="2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\code{&lt;head&gt;} ... \code{&lt;/head&gt;} : information about the document&#10;\end{document}"/>
  <p:tag name="IGUANATEXSIZE" val="2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\code{&lt;body&gt;} ... \code{&lt;/body&gt;} : visible content 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Computer Aided Design}&#10;&#10;\end{document}"/>
  <p:tag name="IGUANATEXSIZE" val="26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\texttt{webgl-utils.js}: contains useful functions&#10;for setting up WebGL.&#10;\end{document}"/>
  <p:tag name="IGUANATEXSIZE" val="2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WebGL Example: Clear the clutter}&#10;&#10;\end{document}"/>
  <p:tag name="IGUANATEXSIZE" val="2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{\bf File: \texttt{ClearCanvas.html}}&#10;\end{document}"/>
  <p:tag name="IGUANATEXSIZE" val="2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comment{RGBA : (Red,Green,Blue,Alpha)}&#10;\end{document}"/>
  <p:tag name="IGUANATEXSIZE" val="2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comment{Alpha is for opaqueness.}&#10;\end{document}"/>
  <p:tag name="IGUANATEXSIZE" val="2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comment{$\alpha=0$: fully transparent}&#10;\end{document}"/>
  <p:tag name="IGUANATEXSIZE" val="2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comment{$\alpha=1$: fully opaque}&#10;\end{document}"/>
  <p:tag name="IGUANATEXSIZE" val="2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comment{We are asking WebGL to use the color buffer.}&#10;\end{document}"/>
  <p:tag name="IGUANATEXSIZE" val="2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comment{This function should be called once\\ all scripts are loaded.}&#10;\end{document}"/>
  <p:tag name="IGUANATEXSIZE" val="2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WebGL Example: Clear the clutter}&#10;&#10;\end{document}"/>
  <p:tag name="IGUANATEXSIZE" val="2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&#10;\textcolor{red}{Architecture}&#10;&#10;\end{document}"/>
  <p:tag name="IGUANATEXSIZE" val="18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bf Folder Structure:&#10;\end{document}"/>
  <p:tag name="IGUANATEXSIZE" val="2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364.829"/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texttt{mongoose-free-X.X.exe}&#10;\end{document}"/>
  <p:tag name="IGUANATEXSIZE" val="18"/>
  <p:tag name="IGUANATEXCURSOR" val="412"/>
  <p:tag name="TRANSPARENCY" val="True"/>
  <p:tag name="FILENAME" val=""/>
  <p:tag name="LATEXENGINEID" val="0"/>
  <p:tag name="TEMPFOLDER" val="c:\temp\"/>
  <p:tag name="LATEXFORMHEIGHT" val="332"/>
  <p:tag name="LATEXFORMWIDTH" val="384"/>
  <p:tag name="LATEXFORMWRAP" val="True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texttt{initShaders.js}&#10;\end{document}"/>
  <p:tag name="IGUANATEXSIZE" val="18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texttt{initShaders2.js}&#10;\end{document}"/>
  <p:tag name="IGUANATEXSIZE" val="18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texttt{MV.js}&#10;\end{document}"/>
  <p:tag name="IGUANATEXSIZE" val="18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texttt{webgl-utils.js}&#10;\end{document}"/>
  <p:tag name="IGUANATEXSIZE" val="18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texttt{ClearCanvas.js}&#10;\end{document}"/>
  <p:tag name="IGUANATEXSIZE" val="18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texttt{ClearCanvas.html}&#10;\end{document}"/>
  <p:tag name="IGUANATEXSIZE" val="18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146.607"/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comment{Mongoose web server}&#10;\end{document}"/>
  <p:tag name="IGUANATEXSIZE" val="18"/>
  <p:tag name="IGUANATEXCURSOR" val="4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,url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comment{Utility code that we will\\ use throughout the course.}&#10;\end{document}"/>
  <p:tag name="IGUANATEXSIZE" val="1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&#10;\textcolor{red}{Mechanical Engineering}&#10;&#10;\end{document}"/>
  <p:tag name="IGUANATEXSIZE" val="18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,url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comment{Our code}&#10;\end{document}"/>
  <p:tag name="IGUANATEXSIZE" val="18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comment{works on Windows, Mac and Linux}&#10;\end{document}"/>
  <p:tag name="IGUANATEXSIZE" val="18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WebGL Example: Clear the clutter}&#10;&#10;\end{document}"/>
  <p:tag name="IGUANATEXSIZE" val="24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2783.652"/>
  <p:tag name="LATEXADDIN" val="\documentclass{article}&#10;\usepackage{amsmath,color,bm,wasysym,amssymb,mathtools,centernot,url}&#10;\DeclareMathOperator*{\argmax}{arg\,max}&#10;\DeclareMathOperator*{\argmin}{arg\,min}&#10;\newcommand{\A}{\mathbf{a}}&#10;\newcommand{\W}{\mathbf{w}}&#10;\newcommand{\0}{\mathbf{0}}&#10;\newcommand{\X}{\mathbf{x}}&#10;\newcommand{\Y}{\mathbf{y}}&#10;\newcommand{\U}{\mathbf{u}}&#10;\newcommand{\V}{\mathbf{v}}&#10;\newcommand{\Z}{\mathbf{z}}&#10;\newcommand{\hh}{\mathbf{h}}&#10;\newcommand{\bp}{\bm{\phi}}&#10;\newcommand{\bmu}{\bm{\mu}}&#10;\newcommand{\N}{\mathcal{N}}&#10;\newcommand{\D}{\mathcal{D}}&#10;\renewcommand{\d}{\mathbf{D}}&#10;\renewcommand{\H}{\mathcal{H}}&#10;\newcommand{\F}{\mathcal{F}}&#10;\renewcommand{\S}{\mathcal{S}}&#10;\renewcommand{\L}{\mathcal{L}}&#10;\newcommand{\T}{\mathcal{T}}&#10;\newcommand{\G}{\mathcal{G}}&#10;\newcommand{\E}{\mathbb{E}}&#10;\newcommand{\R}{\mathbb{R}}&#10;\renewcommand{\Z}{\mathbb{Z}}&#10;\newcommand{\zz}{\mathbf{z}}&#10;\newcommand{\ra}{\rightarrow}&#10;\newcommand{\rs}{\rightsquigarrow}&#10;\newcommand{\B}[1]{\mathbf{#1}}&#10;\newcommand{\note}[1]{\textcolor{blue}{\small\em #1}}&#10;\newcommand{\ci}{\mathrel{\perp\mspace{-10mu}\perp}}&#10;\newcommand{\nci}{\centernot{\ci}}&#10;\newcommand{\KL}[2]{\text{KL}(#1||#2)}&#10;\pagestyle{empty}&#10;\begin{document}\noindent&#10;\note{\url{https://github.abudhabi.nyu.edu/sr194/CG-2020}}&#10;\end{document}"/>
  <p:tag name="IGUANATEXSIZE" val="19"/>
  <p:tag name="IGUANATEXCURSOR" val="1196"/>
  <p:tag name="TRANSPARENCY" val="True"/>
  <p:tag name="FILENAME" val=""/>
  <p:tag name="LATEXENGINEID" val="0"/>
  <p:tag name="TEMPFOLDER" val="c:\temp\"/>
  <p:tag name="LATEXFORMHEIGHT" val="332"/>
  <p:tag name="LATEXFORMWIDTH" val="384"/>
  <p:tag name="LATEXFORMWRAP" val="True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texttt{Basic}&#10;\end{document}"/>
  <p:tag name="IGUANATEXSIZE" val="18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texttt{Common}&#10;\end{document}"/>
  <p:tag name="IGUANATEXSIZE" val="18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texttt{CODE}&#10;\end{document}"/>
  <p:tag name="IGUANATEXSIZE" val="18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.4672"/>
  <p:tag name="ORIGINALWIDTH" val="1883.015"/>
  <p:tag name="LATEXADDIN" val="\documentclass{article}&#10;\usepackage{amsmath}&#10;\pagestyle{empty}&#10;\newcommand*{\cmcsans}{\fontfamily{comic}\selectfont}&#10;\DeclareTextFontCommand{\textcmcsans}{\cmcsans}&#10;&#10;\begin{document}\noindent&#10;Please skim Chapter 1 of the book\\ by Angel and Shreiner.&#10;&#10;\end{document}"/>
  <p:tag name="IGUANATEXSIZE" val="20"/>
  <p:tag name="IGUANATEXCURSOR" val="227"/>
  <p:tag name="TRANSPARENCY" val="True"/>
  <p:tag name="FILENAME" val=""/>
  <p:tag name="LATEXENGINEID" val="0"/>
  <p:tag name="TEMPFOLDER" val="c:\temp\"/>
  <p:tag name="LATEXFORMHEIGHT" val="332"/>
  <p:tag name="LATEXFORMWIDTH" val="384"/>
  <p:tag name="LATEXFORMWRAP" val="True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5.4669"/>
  <p:tag name="ORIGINALWIDTH" val="3653.543"/>
  <p:tag name="LATEXADDIN" val="\documentclass{article}&#10;\usepackage{amsmath,url,color}&#10;\pagestyle{empty}&#10;\newcommand*{\cmcsans}{\fontfamily{comic}\selectfont}&#10;\DeclareTextFontCommand{\textcmcsans}{\cmcsans}&#10;&#10;\begin{document}&#10;\noindent&#10;Have fun with WebGL:\\ \textcolor{blue}{\url{https://experiments.withgoogle.com/experiments?tag=WebGL}}&#10;\end{document}"/>
  <p:tag name="IGUANATEXSIZE" val="20"/>
  <p:tag name="IGUANATEXCURSOR" val="202"/>
  <p:tag name="TRANSPARENCY" val="True"/>
  <p:tag name="FILENAME" val=""/>
  <p:tag name="LATEXENGINEID" val="0"/>
  <p:tag name="TEMPFOLDER" val="c:\temp\"/>
  <p:tag name="LATEXFORMHEIGHT" val="332"/>
  <p:tag name="LATEXFORMWIDTH" val="384"/>
  <p:tag name="LATEXFORMWRAP" val="True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5.4669"/>
  <p:tag name="ORIGINALWIDTH" val="3147.356"/>
  <p:tag name="LATEXADDIN" val="\documentclass{article}&#10;\usepackage{amsmath,url,color}&#10;\pagestyle{empty}&#10;\begin{document}\noindent&#10;Find out the WebGL versions supported by your browser:\\ \textcolor{blue}{\url{http://webglreport.com/}}&#10;&#10;&#10;\end{document}"/>
  <p:tag name="IGUANATEXSIZE" val="20"/>
  <p:tag name="IGUANATEXCURSOR" val="5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&#10;\textcolor{red}{Electronics}&#10;&#10;\end{document}"/>
  <p:tag name="IGUANATEXSIZE" val="1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Education}&#10;&#10;\end{document}"/>
  <p:tag name="IGUANATEXSIZE" val="2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Scientific Visualization}&#10;&#10;\end{document}"/>
  <p:tag name="IGUANATEXSIZE" val="2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&#10;\textcolor{red}{Hurricane Katrina}&#10;&#10;\end{document}"/>
  <p:tag name="IGUANATEXSIZE" val="1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Scientific Visualization}&#10;&#10;\end{document}"/>
  <p:tag name="IGUANATEXSIZE" val="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.4822"/>
  <p:tag name="ORIGINALWIDTH" val="2069.741"/>
  <p:tag name="LATEXADDIN" val="\documentclass{article}&#10;\usepackage{amsmath}&#10;\usepackage{pbsi}&#10;\usepackage[T1]{fontenc}&#10;&#10;\pagestyle{empty}&#10;\begin{document}&#10;\bsifamily&#10;Foundations of Computer Graphics&#10;&#10;\end{document}"/>
  <p:tag name="IGUANATEXSIZE" val="22"/>
  <p:tag name="IGUANATEXCURSOR" val="13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Scientific Visualization}&#10;&#10;\end{document}"/>
  <p:tag name="IGUANATEXSIZE" val="2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This course is about...}&#10;&#10;\end{document}"/>
  <p:tag name="IGUANATEXSIZE" val="2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Fundamentals of computer graphics:&#10;\begin{itemize}&#10;\item Concepts, Algorithms&#10;\item Software, Hardware&#10;\item Applications&#10;\end{itemize}&#10;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Modelling, representing and displaying geometric objects.&#10;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{\bf Input}: &#10;\begin{itemize}&#10;\item a model of objects in a scene (geometric description + other attributes)&#10;\item a model of light (sources + directions of radiation)&#10;\item eye (or camera) location and direction of viewing&#10;\end{itemize}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amsfonts, amssymb, mathrsfs, color}&#10;\pagestyle{empty}&#10;\begin{document}&#10;{\bf Goal}: produce the view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{\bf Focus:} Build things from scratch.&#10;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This course is not about...}&#10;&#10;\end{document}"/>
  <p:tag name="IGUANATEXSIZE" val="2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Graphic Design&#10;\begin{itemize}&#10;\item Web page design &#10;\item Poster design&#10;\item Sketching and Painting&#10;\end{itemize}&#10;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Software Packages&#10;\begin{itemize}&#10;\item Photoshop&#10;\item Autocad&#10;\item Maya, Blender&#10;\end{itemize}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Almost everything on computers that is not text or sound.&#10;\end{document}"/>
  <p:tag name="IGUANATEXSIZE" val="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\begin{document}&#10;{\bf Game Design}&#10;&#10;\end{document}"/>
  <p:tag name="IGUANATEXSIZE" val="2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\noindent&#10;Though not part of this course, I encourage you to learn a bit\\ of Blender and Three.js &#10;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Administrativia}&#10;&#10;\end{document}"/>
  <p:tag name="IGUANATEXSIZE" val="2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.7165"/>
  <p:tag name="ORIGINALWIDTH" val="3038.62"/>
  <p:tag name="LATEXADDIN" val="\documentclass{article}&#10;\usepackage{amsmath}&#10;\pagestyle{empty}&#10;\begin{document}\noindent&#10;{\bf Office hours:} Wednesdays 16:00 to 17:00\\&#10;\text{\ \ \ \ \ \ \ \ \ \ \ \ \ \ \ \ \ \ \ \ }A2 187\ ({\small Computational Research Building})&#10;&#10;\end{document}"/>
  <p:tag name="IGUANATEXSIZE" val="20"/>
  <p:tag name="IGUANATEXCURSOR" val="1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{\bf Books:}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1926.509"/>
  <p:tag name="LATEXADDIN" val="\documentclass{article}&#10;\usepackage{amsmath,color,bm,wasysym,amssymb,mathtools,centernot,url}&#10;\DeclareMathOperator*{\argmax}{arg\,max}&#10;\DeclareMathOperator*{\argmin}{arg\,min}&#10;\newcommand{\A}{\mathbf{a}}&#10;\newcommand{\W}{\mathbf{w}}&#10;\newcommand{\0}{\mathbf{0}}&#10;\newcommand{\X}{\mathbf{x}}&#10;\newcommand{\Y}{\mathbf{y}}&#10;\newcommand{\U}{\mathbf{u}}&#10;\newcommand{\V}{\mathbf{v}}&#10;\newcommand{\Z}{\mathbf{z}}&#10;\newcommand{\hh}{\mathbf{h}}&#10;\newcommand{\bp}{\bm{\phi}}&#10;\newcommand{\bmu}{\bm{\mu}}&#10;\newcommand{\N}{\mathcal{N}}&#10;\newcommand{\D}{\mathcal{D}}&#10;\renewcommand{\d}{\mathbf{D}}&#10;\renewcommand{\H}{\mathcal{H}}&#10;\newcommand{\F}{\mathcal{F}}&#10;\renewcommand{\S}{\mathcal{S}}&#10;\renewcommand{\L}{\mathcal{L}}&#10;\newcommand{\T}{\mathcal{T}}&#10;\newcommand{\G}{\mathcal{G}}&#10;\newcommand{\E}{\mathbb{E}}&#10;\newcommand{\R}{\mathbb{R}}&#10;\renewcommand{\Z}{\mathbb{Z}}&#10;\newcommand{\zz}{\mathbf{z}}&#10;\newcommand{\ra}{\rightarrow}&#10;\newcommand{\rs}{\rightsquigarrow}&#10;\newcommand{\B}[1]{\mathbf{#1}}&#10;\newcommand{\note}[1]{\textcolor{blue}{\small\em #1}}&#10;\newcommand{\ci}{\mathrel{\perp\mspace{-10mu}\perp}}&#10;\newcommand{\nci}{\centernot{\ci}}&#10;\newcommand{\KL}[2]{\text{KL}(#1||#2)}&#10;\pagestyle{empty}&#10;\begin{document}\noindent&#10;Useful website for learning WebGL:&#10;\end{document}"/>
  <p:tag name="IGUANATEXSIZE" val="20"/>
  <p:tag name="IGUANATEXCURSOR" val="1224"/>
  <p:tag name="TRANSPARENCY" val="True"/>
  <p:tag name="FILENAME" val=""/>
  <p:tag name="LATEXENGINEID" val="0"/>
  <p:tag name="TEMPFOLDER" val="c:\temp\"/>
  <p:tag name="LATEXFORMHEIGHT" val="33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Administrativia}&#10;&#10;\end{document}"/>
  <p:tag name="IGUANATEXSIZE" val="2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8.6427"/>
  <p:tag name="ORIGINALWIDTH" val="2130.484"/>
  <p:tag name="LATEXADDIN" val="\documentclass{article}&#10;\usepackage{amsmath}&#10;\pagestyle{empty}&#10;\newcommand*{\cmcsans}{\fontfamily{comic}\selectfont}&#10;\DeclareTextFontCommand{\textcmcsans}{\cmcsans}&#10;&#10;\begin{document}&#10;{\bf Prerequisites:}&#10;\begin{itemize}&#10;\item Programming&#10;\item Basic algorithms and data structures&#10;\item Basic linear algebra &#10;\end{itemize}&#10;&#10;\end{document}"/>
  <p:tag name="IGUANATEXSIZE" val="20"/>
  <p:tag name="IGUANATEXCURSOR" val="309"/>
  <p:tag name="TRANSPARENCY" val="True"/>
  <p:tag name="FILENAME" val=""/>
  <p:tag name="LATEXENGINEID" val="0"/>
  <p:tag name="TEMPFOLDER" val="c:\temp\"/>
  <p:tag name="LATEXFORMHEIGHT" val="33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9674"/>
  <p:tag name="ORIGINALWIDTH" val="3452.569"/>
  <p:tag name="LATEXADDIN" val="\documentclass{article}&#10;\usepackage{amsmath,color,bm,wasysym,amssymb,mathtools,centernot,url}&#10;\DeclareMathOperator*{\argmax}{arg\,max}&#10;\DeclareMathOperator*{\argmin}{arg\,min}&#10;\newcommand{\A}{\mathbf{a}}&#10;\newcommand{\W}{\mathbf{w}}&#10;\newcommand{\0}{\mathbf{0}}&#10;\newcommand{\X}{\mathbf{x}}&#10;\newcommand{\Y}{\mathbf{y}}&#10;\newcommand{\U}{\mathbf{u}}&#10;\newcommand{\V}{\mathbf{v}}&#10;\newcommand{\Z}{\mathbf{z}}&#10;\newcommand{\hh}{\mathbf{h}}&#10;\newcommand{\bp}{\bm{\phi}}&#10;\newcommand{\bmu}{\bm{\mu}}&#10;\newcommand{\N}{\mathcal{N}}&#10;\newcommand{\D}{\mathcal{D}}&#10;\renewcommand{\d}{\mathbf{D}}&#10;\renewcommand{\H}{\mathcal{H}}&#10;\newcommand{\F}{\mathcal{F}}&#10;\renewcommand{\S}{\mathcal{S}}&#10;\renewcommand{\L}{\mathcal{L}}&#10;\newcommand{\T}{\mathcal{T}}&#10;\newcommand{\G}{\mathcal{G}}&#10;\newcommand{\E}{\mathbb{E}}&#10;\newcommand{\R}{\mathbb{R}}&#10;\renewcommand{\Z}{\mathbb{Z}}&#10;\newcommand{\zz}{\mathbf{z}}&#10;\newcommand{\ra}{\rightarrow}&#10;\newcommand{\rs}{\rightsquigarrow}&#10;\newcommand{\B}[1]{\mathbf{#1}}&#10;\newcommand{\note}[1]{\textcolor{blue}{\small\em #1}}&#10;\newcommand{\ci}{\mathrel{\perp\mspace{-10mu}\perp}}&#10;\newcommand{\nci}{\centernot{\ci}}&#10;\newcommand{\KL}[2]{\text{KL}(#1||#2)}&#10;\pagestyle{empty}&#10;\begin{document}\noindent&#10;There will also be weekly exercises that are not graded but will\\ be useful for your own learning.&#10;\end{document}"/>
  <p:tag name="IGUANATEXSIZE" val="20"/>
  <p:tag name="IGUANATEXCURSOR" val="1256"/>
  <p:tag name="TRANSPARENCY" val="True"/>
  <p:tag name="FILENAME" val=""/>
  <p:tag name="LATEXENGINEID" val="0"/>
  <p:tag name="TEMPFOLDER" val="c:\temp\"/>
  <p:tag name="LATEXFORMHEIGHT" val="33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0.6449"/>
  <p:tag name="ORIGINALWIDTH" val="1217.098"/>
  <p:tag name="LATEXADDIN" val="\documentclass{article}&#10;\usepackage{amsmath}&#10;\pagestyle{empty}&#10;\begin{document}&#10;{\bf Grading:}&#10;\begin{itemize}&#10;\item 30\% Assignments &#10;\item 30\% Midterm Exam&#10;\item 40\% Final Exam&#10;\end{itemize}&#10;&#10;\end{document}"/>
  <p:tag name="IGUANATEXSIZE" val="20"/>
  <p:tag name="IGUANATEXCURSOR" val="158"/>
  <p:tag name="TRANSPARENCY" val="True"/>
  <p:tag name="FILENAME" val=""/>
  <p:tag name="LATEXENGINEID" val="0"/>
  <p:tag name="TEMPFOLDER" val="c:\temp\"/>
  <p:tag name="LATEXFORMHEIGHT" val="33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.4672"/>
  <p:tag name="ORIGINALWIDTH" val="3477.315"/>
  <p:tag name="LATEXADDIN" val="\documentclass{article}&#10;\usepackage{amsmath}&#10;\pagestyle{empty}&#10;\begin{document}\noindent&#10;The science and art of communicating visually via a computer's \\&#10;display and its interaction devices.&#10;\end{document}"/>
  <p:tag name="IGUANATEXSIZE" val="20"/>
  <p:tag name="IGUANATEXCURSOR" val="178"/>
  <p:tag name="TRANSPARENCY" val="True"/>
  <p:tag name="FILENAME" val=""/>
  <p:tag name="LATEXENGINEID" val="0"/>
  <p:tag name="TEMPFOLDER" val="c:\temp\"/>
  <p:tag name="LATEXFORMHEIGHT" val="33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1699.288"/>
  <p:tag name="LATEXADDIN" val="\documentclass{article}&#10;\usepackage{amsmath}&#10;\pagestyle{empty}&#10;\begin{document}&#10;\em On {\bf April 2} during class hours.&#10;\end{document}"/>
  <p:tag name="IGUANATEXSIZE" val="20"/>
  <p:tag name="IGUANATEXCURSOR" val="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em In the final exam period.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2079.49"/>
  <p:tag name="LATEXADDIN" val="\documentclass{article}&#10;\usepackage{amsmath}&#10;\pagestyle{empty}&#10;\begin{document}&#10;\emph{3 assignments, both theory and coding.}&#10;\end{document}"/>
  <p:tag name="IGUANATEXSIZE" val="20"/>
  <p:tag name="IGUANATEXCURSOR" val="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Administrativia}&#10;&#10;\end{document}"/>
  <p:tag name="IGUANATEXSIZE" val="2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1.6985"/>
  <p:tag name="ORIGINALWIDTH" val="4215.223"/>
  <p:tag name="LATEXADDIN" val="\documentclass{article}&#10;\usepackage{amsmath,color,bm,wasysym,amssymb,mathtools,centernot,url}&#10;\DeclareMathOperator*{\argmax}{arg\,max}&#10;\DeclareMathOperator*{\argmin}{arg\,min}&#10;\newcommand{\A}{\mathbf{a}}&#10;\newcommand{\W}{\mathbf{w}}&#10;\newcommand{\0}{\mathbf{0}}&#10;\newcommand{\X}{\mathbf{x}}&#10;\newcommand{\Y}{\mathbf{y}}&#10;\newcommand{\U}{\mathbf{u}}&#10;\newcommand{\V}{\mathbf{v}}&#10;\newcommand{\Z}{\mathbf{z}}&#10;\newcommand{\hh}{\mathbf{h}}&#10;\newcommand{\bp}{\bm{\phi}}&#10;\newcommand{\bmu}{\bm{\mu}}&#10;\newcommand{\N}{\mathcal{N}}&#10;\newcommand{\D}{\mathcal{D}}&#10;\renewcommand{\d}{\mathbf{D}}&#10;\renewcommand{\H}{\mathcal{H}}&#10;\newcommand{\F}{\mathcal{F}}&#10;\renewcommand{\S}{\mathcal{S}}&#10;\renewcommand{\L}{\mathcal{L}}&#10;\newcommand{\T}{\mathcal{T}}&#10;\newcommand{\G}{\mathcal{G}}&#10;\newcommand{\E}{\mathbb{E}}&#10;\newcommand{\R}{\mathbb{R}}&#10;\renewcommand{\Z}{\mathbb{Z}}&#10;\newcommand{\zz}{\mathbf{z}}&#10;\newcommand{\ra}{\rightarrow}&#10;\newcommand{\rs}{\rightsquigarrow}&#10;\newcommand{\B}[1]{\mathbf{#1}}&#10;\newcommand{\note}[1]{\textcolor{blue}{\small\em #1}}&#10;\newcommand{\ci}{\mathrel{\perp\mspace{-10mu}\perp}}&#10;\newcommand{\nci}{\centernot{\ci}}&#10;\newcommand{\KL}[2]{\text{KL}(#1||#2)}&#10;\pagestyle{empty}&#10;\begin{document}\noindent&#10;The following table indicates the minimum grade received if the overall score\\ is above a&#10;certain threshold. For instance, if the overall score is 83\% or more,\\ the student receives&#10;a grade of B or better. &#10;\end{document}"/>
  <p:tag name="IGUANATEXSIZE" val="20"/>
  <p:tag name="IGUANATEXCURSOR" val="1353"/>
  <p:tag name="TRANSPARENCY" val="True"/>
  <p:tag name="FILENAME" val=""/>
  <p:tag name="LATEXENGINEID" val="0"/>
  <p:tag name="TEMPFOLDER" val="c:\temp\"/>
  <p:tag name="LATEXFORMHEIGHT" val="33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532.808"/>
  <p:tag name="LATEXADDIN" val="\documentclass{article}&#10;\usepackage{amsmath,color,bm,wasysym,amssymb,mathtools,centernot,url}&#10;\DeclareMathOperator*{\argmax}{arg\,max}&#10;\DeclareMathOperator*{\argmin}{arg\,min}&#10;\newcommand{\A}{\mathbf{a}}&#10;\newcommand{\W}{\mathbf{w}}&#10;\newcommand{\0}{\mathbf{0}}&#10;\newcommand{\X}{\mathbf{x}}&#10;\newcommand{\Y}{\mathbf{y}}&#10;\newcommand{\U}{\mathbf{u}}&#10;\newcommand{\V}{\mathbf{v}}&#10;\newcommand{\Z}{\mathbf{z}}&#10;\newcommand{\hh}{\mathbf{h}}&#10;\newcommand{\bp}{\bm{\phi}}&#10;\newcommand{\bmu}{\bm{\mu}}&#10;\newcommand{\N}{\mathcal{N}}&#10;\newcommand{\D}{\mathcal{D}}&#10;\renewcommand{\d}{\mathbf{D}}&#10;\renewcommand{\H}{\mathcal{H}}&#10;\newcommand{\F}{\mathcal{F}}&#10;\renewcommand{\S}{\mathcal{S}}&#10;\renewcommand{\L}{\mathcal{L}}&#10;\newcommand{\T}{\mathcal{T}}&#10;\newcommand{\G}{\mathcal{G}}&#10;\newcommand{\E}{\mathbb{E}}&#10;\newcommand{\R}{\mathbb{R}}&#10;\renewcommand{\Z}{\mathbb{Z}}&#10;\newcommand{\zz}{\mathbf{z}}&#10;\newcommand{\ra}{\rightarrow}&#10;\newcommand{\rs}{\rightsquigarrow}&#10;\newcommand{\B}[1]{\mathbf{#1}}&#10;\newcommand{\note}[1]{\textcolor{blue}{\small\em #1}}&#10;\newcommand{\ci}{\mathrel{\perp\mspace{-10mu}\perp}}&#10;\newcommand{\nci}{\centernot{\ci}}&#10;\newcommand{\KL}[2]{\text{KL}(#1||#2)}&#10;\pagestyle{empty}&#10;\begin{document}\noindent&#10;{\bf Grade Mapping Schema.}&#10;\end{document}"/>
  <p:tag name="IGUANATEXSIZE" val="20"/>
  <p:tag name="IGUANATEXCURSOR" val="1216"/>
  <p:tag name="TRANSPARENCY" val="True"/>
  <p:tag name="FILENAME" val=""/>
  <p:tag name="LATEXENGINEID" val="0"/>
  <p:tag name="TEMPFOLDER" val="c:\temp\"/>
  <p:tag name="LATEXFORMHEIGHT" val="33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Administrativia}&#10;&#10;\end{document}"/>
  <p:tag name="IGUANATEXSIZE" val="2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3.877"/>
  <p:tag name="ORIGINALWIDTH" val="3821.522"/>
  <p:tag name="LATEXADDIN" val="\documentclass{article}&#10;\usepackage{amsmath}&#10;\pagestyle{empty}&#10;\begin{document}&#10;{\bf Main topics:}&#10;\begin{itemize}&#10;\item Mathematics - Basic linear algebra, 3D transformations, projections&#10;\item Programming - WebGL API, Javascript, HTML, GLSL ES&#10;\item Graphics techniques - Lighting, Texturing, Meshing, Ray Tracing,\\ Animation&#10;\end{itemize}&#10;\end{document}"/>
  <p:tag name="IGUANATEXSIZE" val="20"/>
  <p:tag name="IGUANATEXCURSOR" val="318"/>
  <p:tag name="TRANSPARENCY" val="True"/>
  <p:tag name="FILENAME" val=""/>
  <p:tag name="LATEXENGINEID" val="0"/>
  <p:tag name="TEMPFOLDER" val="c:\temp\"/>
  <p:tag name="LATEXFORMHEIGHT" val="33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709.4113"/>
  <p:tag name="LATEXADDIN" val="\documentclass{article}&#10;\usepackage{amsmath}&#10;\pagestyle{empty}&#10;\begin{document}&#10;Almost all of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+ selected topics 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\noindent&#10;Cross-disciplinary field: physics, mathematics, human perception, \\&#10;human computer interation (HCI), engineering, graphic design, art etc.&#10;\end{document}"/>
  <p:tag name="IGUANATEXSIZE" val="2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9704"/>
  <p:tag name="ORIGINALWIDTH" val="3795.276"/>
  <p:tag name="LATEXADDIN" val="\documentclass{article}&#10;\usepackage{amsmath}&#10;\pagestyle{empty}&#10;\begin{document}\noindent&#10;You will need to read the textbooks regularly. There are many things\\ that&#10;cannot be discussed in the class.&#10;\end{document}"/>
  <p:tag name="IGUANATEXSIZE" val="20"/>
  <p:tag name="IGUANATEXCURSOR" val="159"/>
  <p:tag name="TRANSPARENCY" val="True"/>
  <p:tag name="FILENAME" val=""/>
  <p:tag name="LATEXENGINEID" val="0"/>
  <p:tag name="TEMPFOLDER" val="c:\temp\"/>
  <p:tag name="LATEXFORMHEIGHT" val="33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Administrativia}&#10;&#10;\end{document}"/>
  <p:tag name="IGUANATEXSIZE" val="2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{\bf Software: }&#10;\end{document}"/>
  <p:tag name="IGUANATEXSIZE" val="2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\noindent&#10;HTML5 supports WebGL $\implies$ you just need a browser,&#10;a text editor\\ and a web server (to run code locally).&#10;\end{document}"/>
  <p:tag name="IGUANATEXSIZE" val="2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\noindent&#10;No system dependencies.&#10;\end{document}"/>
  <p:tag name="IGUANATEXSIZE" val="2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\noindent&#10;I use chrome because it includes a debugger.&#10;\end{document}"/>
  <p:tag name="IGUANATEXSIZE" val="2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\noindent&#10;Use any text editor that supports HTML and Javascript indentation.&#10;\end{document}"/>
  <p:tag name="IGUANATEXSIZE" val="2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\noindent&#10;I use notepad++ on windows.&#10;\end{document}"/>
  <p:tag name="IGUANATEXSIZE" val="2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url}&#10;\pagestyle{empty}&#10;\begin{document}\noindent&#10;I use mongoose webserver \url{https://cesanta.com/mongoose.shtml}&#10;\end{document}"/>
  <p:tag name="IGUANATEXSIZE" val="2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9857"/>
  <p:tag name="ORIGINALWIDTH" val="1060.367"/>
  <p:tag name="LATEXADDIN" val="\documentclass{article}&#10;\usepackage{amsmath,url}&#10;\pagestyle{empty}&#10;\begin{document}\noindent&#10;Any browser works.&#10;\end{document}"/>
  <p:tag name="IGUANATEXSIZE" val="20"/>
  <p:tag name="IGUANATEXCURSOR" val="1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What is Computer Graphics?}&#10;&#10;\end{document}"/>
  <p:tag name="IGUANATEXSIZE" val="2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url}&#10;\pagestyle{empty}&#10;\begin{document}\noindent&#10;Any major OS will work.&#10;\end{document}"/>
  <p:tag name="IGUANATEXSIZE" val="2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url}&#10;\pagestyle{empty}&#10;\begin{document}\noindent&#10;Works on Linux, Mac and Windows.&#10;\end{document}"/>
  <p:tag name="IGUANATEXSIZE" val="2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Basic Elements}&#10;&#10;\end{document}"/>
  <p:tag name="IGUANATEXSIZE" val="2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shape (geometry)&#10;&#10;&#10;\end{document}"/>
  <p:tag name="IGUANATEXSIZE" val="2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&#10;\textcolor{blue}{Modelling}&#10;&#10;\end{document}"/>
  <p:tag name="IGUANATEXSIZE" val="2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&#10;\textcolor{blue}{Rendering}&#10;&#10;\end{document}"/>
  <p:tag name="IGUANATEXSIZE" val="2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display (shading, illumination, color, texture)&#10;&#10;&#10;\end{document}"/>
  <p:tag name="IGUANATEXSIZE" val="2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&#10;\textcolor{blue}{Animation}&#10;&#10;\end{document}"/>
  <p:tag name="IGUANATEXSIZE" val="2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movement (dynamics)&#10;&#10;&#10;\end{document}"/>
  <p:tag name="IGUANATEXSIZE" val="2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Modelling}&#10;&#10;\end{document}"/>
  <p:tag name="IGUANATEXSIZE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Why Computer Graphics?}&#10;&#10;\end{document}"/>
  <p:tag name="IGUANATEXSIZE" val="2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We are only concerened with the external surface, not the interior.&#10;&#10;&#10;\end{document}"/>
  <p:tag name="IGUANATEXSIZE" val="2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textcolor{blue}{Description in terms\\ of geometric primitives}&#10;&#10;&#10;\end{document}"/>
  <p:tag name="IGUANATEXSIZE" val="2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textcolor{blue}{Description using a mesh}&#10;&#10;&#10;\end{document}"/>
  <p:tag name="IGUANATEXSIZE" val="2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Rendering}&#10;&#10;\end{document}"/>
  <p:tag name="IGUANATEXSIZE" val="2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textcolor{blue}{Displaying a scence from a particular point of view.}&#10;&#10;&#10;\end{document}"/>
  <p:tag name="IGUANATEXSIZE" val="2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Issues: transformation, clipping , color, shadows, texture etc&#10;&#10;&#10;\end{document}"/>
  <p:tag name="IGUANATEXSIZE" val="2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Animation}&#10;&#10;\end{document}"/>
  <p:tag name="IGUANATEXSIZE" val="2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Evolution of an image over time. &#10;&#10;&#10;\end{document}"/>
  <p:tag name="IGUANATEXSIZE" val="2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- movement of objects in the scene&#10;&#10;&#10;\end{document}"/>
  <p:tag name="IGUANATEXSIZE" val="2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- movement of the camera&#10;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A picture is worth a thousand words}&#10;&#10;\end{document}"/>
  <p:tag name="IGUANATEXSIZE" val="2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- change of lighting&#10;&#10;&#10;\end{document}"/>
  <p:tag name="IGUANATEXSIZE" val="2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- Keyframing, Procedural, Physics-based, Motion-capture&#10;&#10;&#10;\end{document}"/>
  <p:tag name="IGUANATEXSIZE" val="2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Techniques:&#10;\end{document}"/>
  <p:tag name="IGUANATEXSIZE" val="2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newcommand*{\cmcsans}{\fontfamily{comic}\selectfont}&#10;\DeclareTextFontCommand{\textcmcsans}{\cmcsans}&#10;&#10;\begin{document}\noindent&#10;\textcolor{blue}{Demo: Mass Spring Systems}&#10;&#10;&#10;\end{document}"/>
  <p:tag name="IGUANATEXSIZE" val="2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WebGL}&#10;&#10;\end{document}"/>
  <p:tag name="IGUANATEXSIZE" val="2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{\bf WebGL} is a technology that enables 3D graphics within web browsers.&#10;\end{document}"/>
  <p:tag name="IGUANATEXSIZE" val="2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Most popular technologies for 3D Graphics: {\bf Direct3D, OpenGL}&#10;\end{document}"/>
  <p:tag name="IGUANATEXSIZE" val="2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comment{Microsoft's proprietary API}&#10;&#10;\end{document}"/>
  <p:tag name="IGUANATEXSIZE" val="18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OpenGL was developed by Silicon Graphics Inc. in 1992.&#10;\end{document}"/>
  <p:tag name="IGUANATEXSIZE" val="2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Many versions since then.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newcommand*{\cmcsans}{\fontfamily{comic}\selectfont}&#10;\DeclareTextFontCommand{\textcmcsans}{\cmcsans}&#10;&#10;\begin{document}&#10;\cmcsans{Movies}&#10;&#10;\end{document}"/>
  <p:tag name="IGUANATEXSIZE" val="2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comment{mainly on Windows}&#10;&#10;\end{document}"/>
  <p:tag name="IGUANATEXSIZE" val="18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&#10;\comment{used on all major platforms}&#10;&#10;\end{document}"/>
  <p:tag name="IGUANATEXSIZE" val="18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derivative of OpenGL for embedded systems like smart phones,\\&#10;tablets, gaming consoles, etc.&#10;&#10;\end{document}"/>
  <p:tag name="IGUANATEXSIZE" val="2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{\bf OpenGL ES}: &#10;&#10;\end{document}"/>
  <p:tag name="IGUANATEXSIZE" val="18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4058.493"/>
  <p:tag name="LATEXADDIN" val="\documentclass{article}&#10;\usepackage{amsmath}&#10;\pagestyle{empty}&#10;\newcommand*{\cmcsans}{\fontfamily{comic}\selectfont}&#10;\DeclareTextFontCommand{\textcmcsans}{\cmcsans}&#10;&#10;\begin{document}&#10;Used in many applications (Maya, Blender, Photoshop, Google Earth etc).&#10;&#10;\end{document}"/>
  <p:tag name="IGUANATEXSIZE" val="20"/>
  <p:tag name="IGUANATEXCURSOR" val="2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4279.715"/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Key improvement in OpenGL version 2.0: {\bf programmable shader functions}.&#10;&#10;\end{document}"/>
  <p:tag name="IGUANATEXSIZE" val="20"/>
  <p:tag name="IGUANATEXCURSOR" val="4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These enable sophisticated visual effects.&#10;&#10;\end{document}"/>
  <p:tag name="IGUANATEXSIZE" val="2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The shaders are written in the OpenGL Shading Language {\bf GLSL}.&#10;&#10;\end{document}"/>
  <p:tag name="IGUANATEXSIZE" val="2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definecolor{DarkOliveGreen}{rgb}{0.333333,0.419608,0.184314}&#10;\newcommand{\code}[1]{\noindent \textcolor{DarkOliveGreen}{$\texttt{#1}$}}&#10;\newcommand{\comment}[1]{\noindent \textcolor{blue}{\it #1}}&#10;\newcommand*{\cmcsans}{\fontfamily{comic}\selectfont}&#10;\DeclareTextFontCommand{\textcmcsans}{\cmcsans}&#10;&#10;\begin{document}\noindent&#10;WebGL uses {\bf GLSL ES.}&#10;&#10;\end{document}"/>
  <p:tag name="IGUANATEXSIZE" val="2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3213.348"/>
  <p:tag name="LATEXADDIN" val="\documentclass{article}&#10;\usepackage{amsmath}&#10;\pagestyle{empty}&#10;\newcommand*{\cmcsans}{\fontfamily{comic}\selectfont}&#10;\DeclareTextFontCommand{\textcmcsans}{\cmcsans}&#10;&#10;\begin{document}\noindent&#10;WebGL 2.0 based on OpenGL ES 3.0 was released in 2017.&#10;&#10;\end{document}"/>
  <p:tag name="IGUANATEXSIZE" val="20"/>
  <p:tag name="IGUANATEXCURSOR" val="229"/>
  <p:tag name="TRANSPARENCY" val="True"/>
  <p:tag name="FILENAME" val=""/>
  <p:tag name="LATEXENGINEID" val="0"/>
  <p:tag name="TEMPFOLDER" val="c:\temp\"/>
  <p:tag name="LATEXFORMHEIGHT" val="332"/>
  <p:tag name="LATEXFORMWIDTH" val="384"/>
  <p:tag name="LATEXFORMWRAP" val="True"/>
  <p:tag name="BITMAPVECTOR" val="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5762</TotalTime>
  <Words>33</Words>
  <Application>Microsoft Office PowerPoint</Application>
  <PresentationFormat>On-screen Show (4:3)</PresentationFormat>
  <Paragraphs>9</Paragraphs>
  <Slides>32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Lucida Console</vt:lpstr>
      <vt:lpstr>Clarity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saurabh</dc:creator>
  <cp:lastModifiedBy>Saurabh Ray</cp:lastModifiedBy>
  <cp:revision>353</cp:revision>
  <dcterms:created xsi:type="dcterms:W3CDTF">2014-01-26T12:33:15Z</dcterms:created>
  <dcterms:modified xsi:type="dcterms:W3CDTF">2020-01-28T13:28:06Z</dcterms:modified>
</cp:coreProperties>
</file>